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91" r:id="rId2"/>
    <p:sldId id="537" r:id="rId3"/>
    <p:sldId id="418" r:id="rId4"/>
    <p:sldId id="544" r:id="rId5"/>
    <p:sldId id="471" r:id="rId6"/>
    <p:sldId id="487" r:id="rId7"/>
    <p:sldId id="482" r:id="rId8"/>
    <p:sldId id="484" r:id="rId9"/>
    <p:sldId id="485" r:id="rId10"/>
    <p:sldId id="486" r:id="rId11"/>
    <p:sldId id="506" r:id="rId12"/>
    <p:sldId id="488" r:id="rId13"/>
    <p:sldId id="456" r:id="rId14"/>
    <p:sldId id="490" r:id="rId15"/>
    <p:sldId id="496" r:id="rId16"/>
    <p:sldId id="492" r:id="rId17"/>
    <p:sldId id="491" r:id="rId18"/>
    <p:sldId id="494" r:id="rId19"/>
    <p:sldId id="497" r:id="rId20"/>
    <p:sldId id="495" r:id="rId21"/>
    <p:sldId id="498" r:id="rId22"/>
    <p:sldId id="500" r:id="rId23"/>
    <p:sldId id="501" r:id="rId24"/>
    <p:sldId id="502" r:id="rId25"/>
    <p:sldId id="503" r:id="rId26"/>
    <p:sldId id="504" r:id="rId27"/>
    <p:sldId id="507" r:id="rId28"/>
    <p:sldId id="508" r:id="rId29"/>
    <p:sldId id="509" r:id="rId30"/>
    <p:sldId id="510" r:id="rId31"/>
    <p:sldId id="511" r:id="rId32"/>
    <p:sldId id="512" r:id="rId33"/>
    <p:sldId id="513" r:id="rId34"/>
    <p:sldId id="514" r:id="rId35"/>
    <p:sldId id="515" r:id="rId36"/>
    <p:sldId id="527" r:id="rId37"/>
    <p:sldId id="516" r:id="rId38"/>
    <p:sldId id="517" r:id="rId39"/>
    <p:sldId id="518" r:id="rId40"/>
    <p:sldId id="519" r:id="rId41"/>
    <p:sldId id="520" r:id="rId42"/>
    <p:sldId id="521" r:id="rId43"/>
    <p:sldId id="522" r:id="rId44"/>
    <p:sldId id="523" r:id="rId45"/>
    <p:sldId id="524" r:id="rId46"/>
    <p:sldId id="530" r:id="rId47"/>
    <p:sldId id="529" r:id="rId48"/>
    <p:sldId id="531" r:id="rId49"/>
    <p:sldId id="532" r:id="rId50"/>
    <p:sldId id="533" r:id="rId51"/>
    <p:sldId id="535" r:id="rId52"/>
    <p:sldId id="534" r:id="rId53"/>
    <p:sldId id="536" r:id="rId54"/>
    <p:sldId id="538" r:id="rId55"/>
    <p:sldId id="539" r:id="rId56"/>
    <p:sldId id="540" r:id="rId57"/>
    <p:sldId id="543" r:id="rId58"/>
    <p:sldId id="541" r:id="rId59"/>
    <p:sldId id="546" r:id="rId60"/>
    <p:sldId id="542" r:id="rId61"/>
    <p:sldId id="549" r:id="rId62"/>
    <p:sldId id="550" r:id="rId63"/>
    <p:sldId id="547" r:id="rId64"/>
    <p:sldId id="548" r:id="rId65"/>
    <p:sldId id="545" r:id="rId66"/>
    <p:sldId id="552" r:id="rId67"/>
    <p:sldId id="557" r:id="rId68"/>
    <p:sldId id="551" r:id="rId69"/>
    <p:sldId id="553" r:id="rId70"/>
    <p:sldId id="554" r:id="rId71"/>
    <p:sldId id="555" r:id="rId72"/>
    <p:sldId id="556" r:id="rId73"/>
    <p:sldId id="558" r:id="rId74"/>
    <p:sldId id="559" r:id="rId75"/>
    <p:sldId id="499" r:id="rId76"/>
    <p:sldId id="505" r:id="rId77"/>
    <p:sldId id="493" r:id="rId78"/>
    <p:sldId id="480"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7AFF"/>
    <a:srgbClr val="E00D86"/>
    <a:srgbClr val="F88224"/>
    <a:srgbClr val="0DD5E0"/>
    <a:srgbClr val="E9E2DB"/>
    <a:srgbClr val="FFFF00"/>
    <a:srgbClr val="2D2D2D"/>
    <a:srgbClr val="262626"/>
    <a:srgbClr val="5C3A3B"/>
    <a:srgbClr val="0DE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78208" autoAdjust="0"/>
  </p:normalViewPr>
  <p:slideViewPr>
    <p:cSldViewPr snapToGrid="0">
      <p:cViewPr varScale="1">
        <p:scale>
          <a:sx n="152" d="100"/>
          <a:sy n="152" d="100"/>
        </p:scale>
        <p:origin x="946" y="11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15/04/2023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a:t>
            </a:fld>
            <a:endParaRPr lang="fr-FR"/>
          </a:p>
        </p:txBody>
      </p:sp>
    </p:spTree>
    <p:extLst>
      <p:ext uri="{BB962C8B-B14F-4D97-AF65-F5344CB8AC3E}">
        <p14:creationId xmlns:p14="http://schemas.microsoft.com/office/powerpoint/2010/main" val="18316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si on compare le JRE à Node.js, on voit tout de suite les similitudes : </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 En lieu et place de la JVM, Node.js utilise </a:t>
            </a:r>
            <a:r>
              <a:rPr lang="fr-FR" b="1" dirty="0">
                <a:solidFill>
                  <a:srgbClr val="569CD6"/>
                </a:solidFill>
                <a:effectLst/>
                <a:latin typeface="Consolas" panose="020B0609020204030204" pitchFamily="49" charset="0"/>
              </a:rPr>
              <a:t>*V8*</a:t>
            </a:r>
            <a:r>
              <a:rPr lang="fr-FR" b="0" dirty="0">
                <a:solidFill>
                  <a:srgbClr val="D4D4D4"/>
                </a:solidFill>
                <a:effectLst/>
                <a:latin typeface="Consolas" panose="020B0609020204030204" pitchFamily="49" charset="0"/>
              </a:rPr>
              <a:t>, le </a:t>
            </a:r>
            <a:r>
              <a:rPr lang="fr-FR" b="1" dirty="0">
                <a:solidFill>
                  <a:srgbClr val="569CD6"/>
                </a:solidFill>
                <a:effectLst/>
                <a:latin typeface="Consolas" panose="020B0609020204030204" pitchFamily="49" charset="0"/>
              </a:rPr>
              <a:t>*moteur Javascript de Google*</a:t>
            </a:r>
            <a:r>
              <a:rPr lang="fr-FR" b="0" dirty="0">
                <a:solidFill>
                  <a:srgbClr val="D4D4D4"/>
                </a:solidFill>
                <a:effectLst/>
                <a:latin typeface="Consolas" panose="020B0609020204030204" pitchFamily="49" charset="0"/>
              </a:rPr>
              <a:t>, initialement développé pour Chrome.</a:t>
            </a:r>
          </a:p>
          <a:p>
            <a:r>
              <a:rPr lang="fr-FR" b="0" dirty="0">
                <a:solidFill>
                  <a:srgbClr val="D4D4D4"/>
                </a:solidFill>
                <a:effectLst/>
                <a:latin typeface="Consolas" panose="020B0609020204030204" pitchFamily="49" charset="0"/>
              </a:rPr>
              <a:t>    * Et les classes de la JCL sont remplacées par des </a:t>
            </a:r>
            <a:r>
              <a:rPr lang="fr-FR" b="1" dirty="0">
                <a:solidFill>
                  <a:srgbClr val="569CD6"/>
                </a:solidFill>
                <a:effectLst/>
                <a:latin typeface="Consolas" panose="020B0609020204030204" pitchFamily="49" charset="0"/>
              </a:rPr>
              <a:t>*modules équivalents*</a:t>
            </a:r>
            <a:r>
              <a:rPr lang="fr-FR" b="0" dirty="0">
                <a:solidFill>
                  <a:srgbClr val="D4D4D4"/>
                </a:solidFill>
                <a:effectLst/>
                <a:latin typeface="Consolas" panose="020B0609020204030204" pitchFamily="49" charset="0"/>
              </a:rPr>
              <a:t> côté Node.js</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10</a:t>
            </a:fld>
            <a:endParaRPr lang="fr-FR"/>
          </a:p>
        </p:txBody>
      </p:sp>
    </p:spTree>
    <p:extLst>
      <p:ext uri="{BB962C8B-B14F-4D97-AF65-F5344CB8AC3E}">
        <p14:creationId xmlns:p14="http://schemas.microsoft.com/office/powerpoint/2010/main" val="288914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On pourrait donc déjà se dire qu’un « Container runtime » ~ pile logicielle offrant les services nécessaires à l’exécution de groupes de processus isolés</a:t>
            </a:r>
          </a:p>
        </p:txBody>
      </p:sp>
      <p:sp>
        <p:nvSpPr>
          <p:cNvPr id="4" name="Slide Number Placeholder 3"/>
          <p:cNvSpPr>
            <a:spLocks noGrp="1"/>
          </p:cNvSpPr>
          <p:nvPr>
            <p:ph type="sldNum" sz="quarter" idx="5"/>
          </p:nvPr>
        </p:nvSpPr>
        <p:spPr/>
        <p:txBody>
          <a:bodyPr/>
          <a:lstStyle/>
          <a:p>
            <a:fld id="{20E9140C-2C58-4C46-BC63-4348D42211EC}" type="slidenum">
              <a:rPr lang="fr-FR" smtClean="0"/>
              <a:t>11</a:t>
            </a:fld>
            <a:endParaRPr lang="fr-FR"/>
          </a:p>
        </p:txBody>
      </p:sp>
    </p:spTree>
    <p:extLst>
      <p:ext uri="{BB962C8B-B14F-4D97-AF65-F5344CB8AC3E}">
        <p14:creationId xmlns:p14="http://schemas.microsoft.com/office/powerpoint/2010/main" val="3770916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Bon, nous sommes maintenant parés pour notre voyage dans le temps, et pour débuter ce dernier, nous allons remonter jusqu'aux années 1970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12</a:t>
            </a:fld>
            <a:endParaRPr lang="fr-FR"/>
          </a:p>
        </p:txBody>
      </p:sp>
    </p:spTree>
    <p:extLst>
      <p:ext uri="{BB962C8B-B14F-4D97-AF65-F5344CB8AC3E}">
        <p14:creationId xmlns:p14="http://schemas.microsoft.com/office/powerpoint/2010/main" val="246673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 L’idée originale de conteneur a germé dans les années 70s sur les systèmes </a:t>
            </a:r>
            <a:r>
              <a:rPr lang="fr-FR" b="1" dirty="0">
                <a:solidFill>
                  <a:srgbClr val="569CD6"/>
                </a:solidFill>
                <a:effectLst/>
                <a:latin typeface="Consolas" panose="020B0609020204030204" pitchFamily="49" charset="0"/>
              </a:rPr>
              <a:t>*Unix*</a:t>
            </a:r>
            <a:r>
              <a:rPr lang="fr-FR" b="0" dirty="0">
                <a:solidFill>
                  <a:srgbClr val="D4D4D4"/>
                </a:solidFill>
                <a:effectLst/>
                <a:latin typeface="Consolas" panose="020B0609020204030204" pitchFamily="49" charset="0"/>
              </a:rPr>
              <a:t>, quand on a eu besoin de mieux </a:t>
            </a:r>
            <a:r>
              <a:rPr lang="fr-FR" b="1" dirty="0">
                <a:solidFill>
                  <a:srgbClr val="569CD6"/>
                </a:solidFill>
                <a:effectLst/>
                <a:latin typeface="Consolas" panose="020B0609020204030204" pitchFamily="49" charset="0"/>
              </a:rPr>
              <a:t>*isoler le code applicatif*</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A cette époque les </a:t>
            </a:r>
            <a:r>
              <a:rPr lang="fr-FR" b="1" dirty="0">
                <a:solidFill>
                  <a:srgbClr val="569CD6"/>
                </a:solidFill>
                <a:effectLst/>
                <a:latin typeface="Consolas" panose="020B0609020204030204" pitchFamily="49" charset="0"/>
              </a:rPr>
              <a:t>*ordinateurs*</a:t>
            </a:r>
            <a:r>
              <a:rPr lang="fr-FR" b="0" dirty="0">
                <a:solidFill>
                  <a:srgbClr val="D4D4D4"/>
                </a:solidFill>
                <a:effectLst/>
                <a:latin typeface="Consolas" panose="020B0609020204030204" pitchFamily="49" charset="0"/>
              </a:rPr>
              <a:t> étaient très </a:t>
            </a:r>
            <a:r>
              <a:rPr lang="fr-FR" b="1" dirty="0">
                <a:solidFill>
                  <a:srgbClr val="569CD6"/>
                </a:solidFill>
                <a:effectLst/>
                <a:latin typeface="Consolas" panose="020B0609020204030204" pitchFamily="49" charset="0"/>
              </a:rPr>
              <a:t>*chers*</a:t>
            </a:r>
            <a:r>
              <a:rPr lang="fr-FR" b="0" dirty="0">
                <a:solidFill>
                  <a:srgbClr val="D4D4D4"/>
                </a:solidFill>
                <a:effectLst/>
                <a:latin typeface="Consolas" panose="020B0609020204030204" pitchFamily="49" charset="0"/>
              </a:rPr>
              <a:t> et donc très </a:t>
            </a:r>
            <a:r>
              <a:rPr lang="fr-FR" b="1" dirty="0">
                <a:solidFill>
                  <a:srgbClr val="569CD6"/>
                </a:solidFill>
                <a:effectLst/>
                <a:latin typeface="Consolas" panose="020B0609020204030204" pitchFamily="49" charset="0"/>
              </a:rPr>
              <a:t>*rares*</a:t>
            </a:r>
            <a:r>
              <a:rPr lang="fr-FR" b="0" dirty="0">
                <a:solidFill>
                  <a:srgbClr val="D4D4D4"/>
                </a:solidFill>
                <a:effectLst/>
                <a:latin typeface="Consolas" panose="020B0609020204030204" pitchFamily="49" charset="0"/>
              </a:rPr>
              <a:t>, aussi fallait-il pouvoir </a:t>
            </a:r>
            <a:r>
              <a:rPr lang="fr-FR" b="1" dirty="0">
                <a:solidFill>
                  <a:srgbClr val="569CD6"/>
                </a:solidFill>
                <a:effectLst/>
                <a:latin typeface="Consolas" panose="020B0609020204030204" pitchFamily="49" charset="0"/>
              </a:rPr>
              <a:t>*les exploiter au maximum*</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On a donc cherché à </a:t>
            </a:r>
            <a:r>
              <a:rPr lang="fr-FR" b="1" dirty="0">
                <a:solidFill>
                  <a:srgbClr val="569CD6"/>
                </a:solidFill>
                <a:effectLst/>
                <a:latin typeface="Consolas" panose="020B0609020204030204" pitchFamily="49" charset="0"/>
              </a:rPr>
              <a:t>*partager leurs ressources entre différents utilisateurs*</a:t>
            </a:r>
            <a:r>
              <a:rPr lang="fr-FR" b="0" dirty="0">
                <a:solidFill>
                  <a:srgbClr val="D4D4D4"/>
                </a:solidFill>
                <a:effectLst/>
                <a:latin typeface="Consolas" panose="020B0609020204030204" pitchFamily="49" charset="0"/>
              </a:rPr>
              <a:t>, sans que le travail de l'un n'ait d'impact sur celui de l'autre.</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L'autre problématique concernait </a:t>
            </a:r>
            <a:r>
              <a:rPr lang="fr-FR" b="1" dirty="0">
                <a:solidFill>
                  <a:srgbClr val="569CD6"/>
                </a:solidFill>
                <a:effectLst/>
                <a:latin typeface="Consolas" panose="020B0609020204030204" pitchFamily="49" charset="0"/>
              </a:rPr>
              <a:t>*les tests*</a:t>
            </a:r>
            <a:r>
              <a:rPr lang="fr-FR" b="0" dirty="0">
                <a:solidFill>
                  <a:srgbClr val="D4D4D4"/>
                </a:solidFill>
                <a:effectLst/>
                <a:latin typeface="Consolas" panose="020B0609020204030204" pitchFamily="49" charset="0"/>
              </a:rPr>
              <a:t>. On l'a dit les ordinateurs étaient très chers, on ne disposait donc souvent que d'</a:t>
            </a:r>
            <a:r>
              <a:rPr lang="fr-FR" b="1" dirty="0">
                <a:solidFill>
                  <a:srgbClr val="569CD6"/>
                </a:solidFill>
                <a:effectLst/>
                <a:latin typeface="Consolas" panose="020B0609020204030204" pitchFamily="49" charset="0"/>
              </a:rPr>
              <a:t>*une seule machine*</a:t>
            </a:r>
            <a:r>
              <a:rPr lang="fr-FR" b="0" dirty="0">
                <a:solidFill>
                  <a:srgbClr val="D4D4D4"/>
                </a:solidFill>
                <a:effectLst/>
                <a:latin typeface="Consolas" panose="020B0609020204030204" pitchFamily="49" charset="0"/>
              </a:rPr>
              <a:t> qui devait faire tourner ET les </a:t>
            </a:r>
            <a:r>
              <a:rPr lang="fr-FR" b="1" dirty="0">
                <a:solidFill>
                  <a:srgbClr val="569CD6"/>
                </a:solidFill>
                <a:effectLst/>
                <a:latin typeface="Consolas" panose="020B0609020204030204" pitchFamily="49" charset="0"/>
              </a:rPr>
              <a:t>*systèmes de production*</a:t>
            </a:r>
            <a:r>
              <a:rPr lang="fr-FR" b="0" dirty="0">
                <a:solidFill>
                  <a:srgbClr val="D4D4D4"/>
                </a:solidFill>
                <a:effectLst/>
                <a:latin typeface="Consolas" panose="020B0609020204030204" pitchFamily="49" charset="0"/>
              </a:rPr>
              <a:t> ET permettre aux développeurs de </a:t>
            </a:r>
            <a:r>
              <a:rPr lang="fr-FR" b="1" dirty="0">
                <a:solidFill>
                  <a:srgbClr val="569CD6"/>
                </a:solidFill>
                <a:effectLst/>
                <a:latin typeface="Consolas" panose="020B0609020204030204" pitchFamily="49" charset="0"/>
              </a:rPr>
              <a:t>*tester leurs applications*</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Il fallait donc que ces tests puissent se faire sans impacter les traitements de PROD, aussi c'est à cette époque que sont apparus </a:t>
            </a:r>
            <a:r>
              <a:rPr lang="fr-FR" b="1" dirty="0">
                <a:solidFill>
                  <a:srgbClr val="569CD6"/>
                </a:solidFill>
                <a:effectLst/>
                <a:latin typeface="Consolas" panose="020B0609020204030204" pitchFamily="49" charset="0"/>
              </a:rPr>
              <a:t>*les 1eres "</a:t>
            </a:r>
            <a:r>
              <a:rPr lang="fr-FR" b="1" dirty="0" err="1">
                <a:solidFill>
                  <a:srgbClr val="569CD6"/>
                </a:solidFill>
                <a:effectLst/>
                <a:latin typeface="Consolas" panose="020B0609020204030204" pitchFamily="49" charset="0"/>
              </a:rPr>
              <a:t>sandbox</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des environnements isolés permettant de tester applications, services et process ; en d'autres termes : les 1ers conteneurs.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Concernant la photo, il s'agit de </a:t>
            </a:r>
            <a:r>
              <a:rPr lang="fr-FR" b="1" dirty="0">
                <a:solidFill>
                  <a:srgbClr val="569CD6"/>
                </a:solidFill>
                <a:effectLst/>
                <a:latin typeface="Consolas" panose="020B0609020204030204" pitchFamily="49" charset="0"/>
              </a:rPr>
              <a:t>*Ken Thompson*</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*Dennis Ritchie*</a:t>
            </a:r>
            <a:r>
              <a:rPr lang="fr-FR" b="0" dirty="0">
                <a:solidFill>
                  <a:srgbClr val="D4D4D4"/>
                </a:solidFill>
                <a:effectLst/>
                <a:latin typeface="Consolas" panose="020B0609020204030204" pitchFamily="49" charset="0"/>
              </a:rPr>
              <a:t> à côté d'un PDP-11 chez Bell </a:t>
            </a:r>
            <a:r>
              <a:rPr lang="fr-FR" b="0" dirty="0" err="1">
                <a:solidFill>
                  <a:srgbClr val="D4D4D4"/>
                </a:solidFill>
                <a:effectLst/>
                <a:latin typeface="Consolas" panose="020B0609020204030204" pitchFamily="49" charset="0"/>
              </a:rPr>
              <a:t>Labs</a:t>
            </a:r>
            <a:r>
              <a:rPr lang="fr-FR" b="0" dirty="0">
                <a:solidFill>
                  <a:srgbClr val="D4D4D4"/>
                </a:solidFill>
                <a:effectLst/>
                <a:latin typeface="Consolas" panose="020B0609020204030204" pitchFamily="49" charset="0"/>
              </a:rPr>
              <a:t>, vers 1972.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rappel, ce sont vraiment 2 des plus grands pionniers de l'informatique ; les </a:t>
            </a:r>
            <a:r>
              <a:rPr lang="fr-FR" b="1" dirty="0">
                <a:solidFill>
                  <a:srgbClr val="D4D4D4"/>
                </a:solidFill>
                <a:effectLst/>
                <a:latin typeface="Consolas" panose="020B0609020204030204" pitchFamily="49" charset="0"/>
              </a:rPr>
              <a:t>créateurs d'Unix</a:t>
            </a:r>
            <a:r>
              <a:rPr lang="fr-FR" b="0" dirty="0">
                <a:solidFill>
                  <a:srgbClr val="D4D4D4"/>
                </a:solidFill>
                <a:effectLst/>
                <a:latin typeface="Consolas" panose="020B0609020204030204" pitchFamily="49" charset="0"/>
              </a:rPr>
              <a:t> et du </a:t>
            </a:r>
            <a:r>
              <a:rPr lang="fr-FR" b="1" dirty="0">
                <a:solidFill>
                  <a:srgbClr val="D4D4D4"/>
                </a:solidFill>
                <a:effectLst/>
                <a:latin typeface="Consolas" panose="020B0609020204030204" pitchFamily="49" charset="0"/>
              </a:rPr>
              <a:t>langage C</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Ken Thompson est également le créateur du </a:t>
            </a:r>
            <a:r>
              <a:rPr lang="fr-FR" b="1" dirty="0">
                <a:solidFill>
                  <a:srgbClr val="D4D4D4"/>
                </a:solidFill>
                <a:effectLst/>
                <a:latin typeface="Consolas" panose="020B0609020204030204" pitchFamily="49" charset="0"/>
              </a:rPr>
              <a:t>premier </a:t>
            </a:r>
            <a:r>
              <a:rPr lang="fr-FR" b="1" dirty="0" err="1">
                <a:solidFill>
                  <a:srgbClr val="D4D4D4"/>
                </a:solidFill>
                <a:effectLst/>
                <a:latin typeface="Consolas" panose="020B0609020204030204" pitchFamily="49" charset="0"/>
              </a:rPr>
              <a:t>shell</a:t>
            </a:r>
            <a:r>
              <a:rPr lang="fr-FR" b="1" dirty="0">
                <a:solidFill>
                  <a:srgbClr val="D4D4D4"/>
                </a:solidFill>
                <a:effectLst/>
                <a:latin typeface="Consolas" panose="020B0609020204030204" pitchFamily="49" charset="0"/>
              </a:rPr>
              <a:t> Unix</a:t>
            </a:r>
            <a:r>
              <a:rPr lang="fr-FR" b="0" dirty="0">
                <a:solidFill>
                  <a:srgbClr val="D4D4D4"/>
                </a:solidFill>
                <a:effectLst/>
                <a:latin typeface="Consolas" panose="020B0609020204030204" pitchFamily="49" charset="0"/>
              </a:rPr>
              <a:t> en </a:t>
            </a:r>
            <a:r>
              <a:rPr lang="fr-FR" b="1" dirty="0">
                <a:solidFill>
                  <a:srgbClr val="D4D4D4"/>
                </a:solidFill>
                <a:effectLst/>
                <a:latin typeface="Consolas" panose="020B0609020204030204" pitchFamily="49" charset="0"/>
              </a:rPr>
              <a:t>1971</a:t>
            </a:r>
            <a:r>
              <a:rPr lang="fr-FR" b="0" dirty="0">
                <a:solidFill>
                  <a:srgbClr val="D4D4D4"/>
                </a:solidFill>
                <a:effectLst/>
                <a:latin typeface="Consolas" panose="020B0609020204030204" pitchFamily="49" charset="0"/>
              </a:rPr>
              <a:t>, sur la 1ere version d'Unix.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Personnellement, c'est une photo qui me touche, c'est l'alter ego informatique de « Trois hommes dans un salon » pour la musique, avec Brel, Brassens et Ferré en 1969, c'est un moment d'histoire...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13</a:t>
            </a:fld>
            <a:endParaRPr lang="fr-FR"/>
          </a:p>
        </p:txBody>
      </p:sp>
    </p:spTree>
    <p:extLst>
      <p:ext uri="{BB962C8B-B14F-4D97-AF65-F5344CB8AC3E}">
        <p14:creationId xmlns:p14="http://schemas.microsoft.com/office/powerpoint/2010/main" val="370036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cet exemple, </a:t>
            </a:r>
            <a:r>
              <a:rPr lang="fr-FR" b="1" dirty="0">
                <a:solidFill>
                  <a:srgbClr val="D4D4D4"/>
                </a:solidFill>
                <a:effectLst/>
                <a:latin typeface="Consolas" panose="020B0609020204030204" pitchFamily="49" charset="0"/>
              </a:rPr>
              <a:t>"ls" ne peut pas accéder au répertoire racine initial</a:t>
            </a:r>
            <a:r>
              <a:rPr lang="fr-FR" b="0" dirty="0">
                <a:solidFill>
                  <a:srgbClr val="D4D4D4"/>
                </a:solidFill>
                <a:effectLst/>
                <a:latin typeface="Consolas" panose="020B0609020204030204" pitchFamily="49" charset="0"/>
              </a:rPr>
              <a:t>, il est restreint à l'environnement isolé qu'on lui a donné.</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14</a:t>
            </a:fld>
            <a:endParaRPr lang="fr-FR"/>
          </a:p>
        </p:txBody>
      </p:sp>
    </p:spTree>
    <p:extLst>
      <p:ext uri="{BB962C8B-B14F-4D97-AF65-F5344CB8AC3E}">
        <p14:creationId xmlns:p14="http://schemas.microsoft.com/office/powerpoint/2010/main" val="373418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Attention,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a plusieurs </a:t>
            </a:r>
            <a:r>
              <a:rPr lang="fr-FR" b="1" dirty="0">
                <a:solidFill>
                  <a:srgbClr val="569CD6"/>
                </a:solidFill>
                <a:effectLst/>
                <a:latin typeface="Consolas" panose="020B0609020204030204" pitchFamily="49" charset="0"/>
              </a:rPr>
              <a:t>*problèmes de sécurité*</a:t>
            </a:r>
            <a:r>
              <a:rPr lang="fr-FR" b="0" dirty="0">
                <a:solidFill>
                  <a:srgbClr val="D4D4D4"/>
                </a:solidFill>
                <a:effectLst/>
                <a:latin typeface="Consolas" panose="020B0609020204030204" pitchFamily="49" charset="0"/>
              </a:rPr>
              <a:t> connus.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En l'occurrence, il est </a:t>
            </a:r>
            <a:r>
              <a:rPr lang="fr-FR" b="1" dirty="0">
                <a:solidFill>
                  <a:srgbClr val="569CD6"/>
                </a:solidFill>
                <a:effectLst/>
                <a:latin typeface="Consolas" panose="020B0609020204030204" pitchFamily="49" charset="0"/>
              </a:rPr>
              <a:t>*facile de "s'échapper de l'environnement isolé"*</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Raison pour laquelle les outils de conteneurisation actuels, comme Docker, utilisent à la place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pour lequel s'est bien moins facile.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15</a:t>
            </a:fld>
            <a:endParaRPr lang="fr-FR"/>
          </a:p>
        </p:txBody>
      </p:sp>
    </p:spTree>
    <p:extLst>
      <p:ext uri="{BB962C8B-B14F-4D97-AF65-F5344CB8AC3E}">
        <p14:creationId xmlns:p14="http://schemas.microsoft.com/office/powerpoint/2010/main" val="70534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16</a:t>
            </a:fld>
            <a:endParaRPr lang="fr-FR"/>
          </a:p>
        </p:txBody>
      </p:sp>
    </p:spTree>
    <p:extLst>
      <p:ext uri="{BB962C8B-B14F-4D97-AF65-F5344CB8AC3E}">
        <p14:creationId xmlns:p14="http://schemas.microsoft.com/office/powerpoint/2010/main" val="3653167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17</a:t>
            </a:fld>
            <a:endParaRPr lang="fr-FR"/>
          </a:p>
        </p:txBody>
      </p:sp>
    </p:spTree>
    <p:extLst>
      <p:ext uri="{BB962C8B-B14F-4D97-AF65-F5344CB8AC3E}">
        <p14:creationId xmlns:p14="http://schemas.microsoft.com/office/powerpoint/2010/main" val="326227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b="0" dirty="0">
                <a:solidFill>
                  <a:srgbClr val="D4D4D4"/>
                </a:solidFill>
                <a:effectLst/>
                <a:latin typeface="Consolas" panose="020B0609020204030204" pitchFamily="49" charset="0"/>
              </a:rPr>
              <a:t>Ce projet permet d'</a:t>
            </a:r>
            <a:r>
              <a:rPr lang="fr-FR" b="1" dirty="0">
                <a:solidFill>
                  <a:srgbClr val="569CD6"/>
                </a:solidFill>
                <a:effectLst/>
                <a:latin typeface="Consolas" panose="020B0609020204030204" pitchFamily="49" charset="0"/>
              </a:rPr>
              <a:t>*exécuter une ou plusieurs distributions sur une distribution*</a:t>
            </a:r>
            <a:r>
              <a:rPr lang="fr-FR" b="0" dirty="0">
                <a:solidFill>
                  <a:srgbClr val="D4D4D4"/>
                </a:solidFill>
                <a:effectLst/>
                <a:latin typeface="Consolas" panose="020B0609020204030204" pitchFamily="49" charset="0"/>
              </a:rPr>
              <a:t> (une distribution Linux est un ensemble de logiciels autour du noyau Linux)</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Patcher le kernel Linux </a:t>
            </a:r>
            <a:r>
              <a:rPr lang="fr-FR" b="0" dirty="0">
                <a:solidFill>
                  <a:srgbClr val="D4D4D4"/>
                </a:solidFill>
                <a:effectLst/>
                <a:latin typeface="Consolas" panose="020B0609020204030204" pitchFamily="49" charset="0"/>
              </a:rPr>
              <a:t>: une </a:t>
            </a:r>
            <a:r>
              <a:rPr lang="fr-FR" b="1" dirty="0">
                <a:solidFill>
                  <a:srgbClr val="569CD6"/>
                </a:solidFill>
                <a:effectLst/>
                <a:latin typeface="Consolas" panose="020B0609020204030204" pitchFamily="49" charset="0"/>
              </a:rPr>
              <a:t>*charge en plus*</a:t>
            </a:r>
            <a:r>
              <a:rPr lang="fr-FR" b="0" dirty="0">
                <a:solidFill>
                  <a:srgbClr val="D4D4D4"/>
                </a:solidFill>
                <a:effectLst/>
                <a:latin typeface="Consolas" panose="020B0609020204030204" pitchFamily="49" charset="0"/>
              </a:rPr>
              <a:t> pour les distributeurs et les </a:t>
            </a:r>
            <a:r>
              <a:rPr lang="fr-FR" b="0" dirty="0" err="1">
                <a:solidFill>
                  <a:srgbClr val="D4D4D4"/>
                </a:solidFill>
                <a:effectLst/>
                <a:latin typeface="Consolas" panose="020B0609020204030204" pitchFamily="49" charset="0"/>
              </a:rPr>
              <a:t>sysadmin</a:t>
            </a:r>
            <a:r>
              <a:rPr lang="fr-FR" b="0" dirty="0">
                <a:solidFill>
                  <a:srgbClr val="D4D4D4"/>
                </a:solidFill>
                <a:effectLst/>
                <a:latin typeface="Consolas" panose="020B0609020204030204" pitchFamily="49" charset="0"/>
              </a:rPr>
              <a:t>.</a:t>
            </a:r>
          </a:p>
          <a:p>
            <a:br>
              <a:rPr lang="fr-FR" dirty="0"/>
            </a:br>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18</a:t>
            </a:fld>
            <a:endParaRPr lang="fr-FR"/>
          </a:p>
        </p:txBody>
      </p:sp>
    </p:spTree>
    <p:extLst>
      <p:ext uri="{BB962C8B-B14F-4D97-AF65-F5344CB8AC3E}">
        <p14:creationId xmlns:p14="http://schemas.microsoft.com/office/powerpoint/2010/main" val="2596067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19</a:t>
            </a:fld>
            <a:endParaRPr lang="fr-FR"/>
          </a:p>
        </p:txBody>
      </p:sp>
    </p:spTree>
    <p:extLst>
      <p:ext uri="{BB962C8B-B14F-4D97-AF65-F5344CB8AC3E}">
        <p14:creationId xmlns:p14="http://schemas.microsoft.com/office/powerpoint/2010/main" val="368318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Alors, petit sondage : </a:t>
            </a:r>
            <a:r>
              <a:rPr lang="fr-FR" b="1" dirty="0">
                <a:solidFill>
                  <a:srgbClr val="D4D4D4"/>
                </a:solidFill>
                <a:effectLst/>
                <a:latin typeface="Consolas" panose="020B0609020204030204" pitchFamily="49" charset="0"/>
              </a:rPr>
              <a:t>Qui dans la salle bosse depuis plus de 10 ans ? Depuis plus de 20 ans ?</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a:t>
            </a:fld>
            <a:endParaRPr lang="fr-FR"/>
          </a:p>
        </p:txBody>
      </p:sp>
    </p:spTree>
    <p:extLst>
      <p:ext uri="{BB962C8B-B14F-4D97-AF65-F5344CB8AC3E}">
        <p14:creationId xmlns:p14="http://schemas.microsoft.com/office/powerpoint/2010/main" val="10430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20</a:t>
            </a:fld>
            <a:endParaRPr lang="fr-FR"/>
          </a:p>
        </p:txBody>
      </p:sp>
    </p:spTree>
    <p:extLst>
      <p:ext uri="{BB962C8B-B14F-4D97-AF65-F5344CB8AC3E}">
        <p14:creationId xmlns:p14="http://schemas.microsoft.com/office/powerpoint/2010/main" val="259789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J'en reparlerai en fin de talk, mais voici une planche créée par Julia EVANS pour vulgariser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Je voulais vous la montrer car je trouve cela super bien fait, mais on ne va pas tout regarder.</a:t>
            </a:r>
          </a:p>
        </p:txBody>
      </p:sp>
      <p:sp>
        <p:nvSpPr>
          <p:cNvPr id="4" name="Slide Number Placeholder 3"/>
          <p:cNvSpPr>
            <a:spLocks noGrp="1"/>
          </p:cNvSpPr>
          <p:nvPr>
            <p:ph type="sldNum" sz="quarter" idx="5"/>
          </p:nvPr>
        </p:nvSpPr>
        <p:spPr/>
        <p:txBody>
          <a:bodyPr/>
          <a:lstStyle/>
          <a:p>
            <a:fld id="{20E9140C-2C58-4C46-BC63-4348D42211EC}" type="slidenum">
              <a:rPr lang="fr-FR" smtClean="0"/>
              <a:t>21</a:t>
            </a:fld>
            <a:endParaRPr lang="fr-FR"/>
          </a:p>
        </p:txBody>
      </p:sp>
    </p:spTree>
    <p:extLst>
      <p:ext uri="{BB962C8B-B14F-4D97-AF65-F5344CB8AC3E}">
        <p14:creationId xmlns:p14="http://schemas.microsoft.com/office/powerpoint/2010/main" val="238830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22</a:t>
            </a:fld>
            <a:endParaRPr lang="fr-FR"/>
          </a:p>
        </p:txBody>
      </p:sp>
    </p:spTree>
    <p:extLst>
      <p:ext uri="{BB962C8B-B14F-4D97-AF65-F5344CB8AC3E}">
        <p14:creationId xmlns:p14="http://schemas.microsoft.com/office/powerpoint/2010/main" val="321504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23</a:t>
            </a:fld>
            <a:endParaRPr lang="fr-FR"/>
          </a:p>
        </p:txBody>
      </p:sp>
    </p:spTree>
    <p:extLst>
      <p:ext uri="{BB962C8B-B14F-4D97-AF65-F5344CB8AC3E}">
        <p14:creationId xmlns:p14="http://schemas.microsoft.com/office/powerpoint/2010/main" val="405112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Borg est bien toujours utilisé aujourd'hui (2022) dans les datacenters de 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sym typeface="Wingdings" panose="05000000000000000000" pitchFamily="2" charset="2"/>
              </a:rPr>
              <a:t> </a:t>
            </a:r>
            <a:r>
              <a:rPr lang="fr-FR" b="0" dirty="0">
                <a:solidFill>
                  <a:srgbClr val="D4D4D4"/>
                </a:solidFill>
                <a:effectLst/>
                <a:latin typeface="Consolas" panose="020B0609020204030204" pitchFamily="49" charset="0"/>
              </a:rPr>
              <a:t>Et </a:t>
            </a:r>
            <a:r>
              <a:rPr lang="fr-FR" b="1" dirty="0">
                <a:solidFill>
                  <a:srgbClr val="D4D4D4"/>
                </a:solidFill>
                <a:effectLst/>
                <a:latin typeface="Consolas" panose="020B0609020204030204" pitchFamily="49" charset="0"/>
              </a:rPr>
              <a:t>PAS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Kubernetes</a:t>
            </a:r>
            <a:r>
              <a:rPr lang="fr-FR" b="0" dirty="0">
                <a:solidFill>
                  <a:srgbClr val="D4D4D4"/>
                </a:solidFill>
                <a:effectLst/>
                <a:latin typeface="Consolas" panose="020B0609020204030204" pitchFamily="49" charset="0"/>
              </a:rPr>
              <a:t>, qui est utilisé pour des </a:t>
            </a:r>
            <a:r>
              <a:rPr lang="fr-FR" b="1" dirty="0">
                <a:solidFill>
                  <a:srgbClr val="D4D4D4"/>
                </a:solidFill>
                <a:effectLst/>
                <a:latin typeface="Consolas" panose="020B0609020204030204" pitchFamily="49" charset="0"/>
              </a:rPr>
              <a:t>services Cloud</a:t>
            </a:r>
            <a:r>
              <a:rPr lang="fr-FR" b="0" dirty="0">
                <a:solidFill>
                  <a:srgbClr val="D4D4D4"/>
                </a:solidFill>
                <a:effectLst/>
                <a:latin typeface="Consolas" panose="020B0609020204030204" pitchFamily="49" charset="0"/>
              </a:rPr>
              <a:t> et est surtout destiné à des </a:t>
            </a:r>
            <a:r>
              <a:rPr lang="fr-FR" b="1" dirty="0">
                <a:solidFill>
                  <a:srgbClr val="D4D4D4"/>
                </a:solidFill>
                <a:effectLst/>
                <a:latin typeface="Consolas" panose="020B0609020204030204" pitchFamily="49" charset="0"/>
              </a:rPr>
              <a:t>utilisateurs externes</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24</a:t>
            </a:fld>
            <a:endParaRPr lang="fr-FR"/>
          </a:p>
        </p:txBody>
      </p:sp>
    </p:spTree>
    <p:extLst>
      <p:ext uri="{BB962C8B-B14F-4D97-AF65-F5344CB8AC3E}">
        <p14:creationId xmlns:p14="http://schemas.microsoft.com/office/powerpoint/2010/main" val="62909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En </a:t>
            </a:r>
            <a:r>
              <a:rPr lang="fr-FR" b="1" dirty="0">
                <a:solidFill>
                  <a:srgbClr val="D4D4D4"/>
                </a:solidFill>
                <a:effectLst/>
                <a:latin typeface="Consolas" panose="020B0609020204030204" pitchFamily="49" charset="0"/>
              </a:rPr>
              <a:t>2017</a:t>
            </a:r>
            <a:r>
              <a:rPr lang="fr-FR" b="0" dirty="0">
                <a:solidFill>
                  <a:srgbClr val="D4D4D4"/>
                </a:solidFill>
                <a:effectLst/>
                <a:latin typeface="Consolas" panose="020B0609020204030204" pitchFamily="49" charset="0"/>
              </a:rPr>
              <a:t>, Oracle, propriétaire de Solaris suite au rachat de Sun, a annoncé qu'</a:t>
            </a:r>
            <a:r>
              <a:rPr lang="fr-FR" b="1" dirty="0">
                <a:solidFill>
                  <a:srgbClr val="569CD6"/>
                </a:solidFill>
                <a:effectLst/>
                <a:latin typeface="Consolas" panose="020B0609020204030204" pitchFamily="49" charset="0"/>
              </a:rPr>
              <a:t>*il n'y aurait pas de Solaris 2012*</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support étendu de Solaris 11 est toujours prévu pour 2034, mais les licenciements côté Solaris sont nombreux, soyons clairs, </a:t>
            </a:r>
            <a:r>
              <a:rPr lang="fr-FR" b="1" dirty="0">
                <a:solidFill>
                  <a:srgbClr val="D4D4D4"/>
                </a:solidFill>
                <a:effectLst/>
                <a:latin typeface="Consolas" panose="020B0609020204030204" pitchFamily="49" charset="0"/>
              </a:rPr>
              <a:t>c'est la fin pour Solaris</a:t>
            </a:r>
            <a:r>
              <a:rPr lang="fr-FR" b="0" dirty="0">
                <a:solidFill>
                  <a:srgbClr val="D4D4D4"/>
                </a:solidFill>
                <a:effectLst/>
                <a:latin typeface="Consolas" panose="020B0609020204030204" pitchFamily="49" charset="0"/>
              </a:rPr>
              <a:t>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25</a:t>
            </a:fld>
            <a:endParaRPr lang="fr-FR"/>
          </a:p>
        </p:txBody>
      </p:sp>
    </p:spTree>
    <p:extLst>
      <p:ext uri="{BB962C8B-B14F-4D97-AF65-F5344CB8AC3E}">
        <p14:creationId xmlns:p14="http://schemas.microsoft.com/office/powerpoint/2010/main" val="206171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26</a:t>
            </a:fld>
            <a:endParaRPr lang="fr-FR"/>
          </a:p>
        </p:txBody>
      </p:sp>
    </p:spTree>
    <p:extLst>
      <p:ext uri="{BB962C8B-B14F-4D97-AF65-F5344CB8AC3E}">
        <p14:creationId xmlns:p14="http://schemas.microsoft.com/office/powerpoint/2010/main" val="172464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27</a:t>
            </a:fld>
            <a:endParaRPr lang="fr-FR"/>
          </a:p>
        </p:txBody>
      </p:sp>
    </p:spTree>
    <p:extLst>
      <p:ext uri="{BB962C8B-B14F-4D97-AF65-F5344CB8AC3E}">
        <p14:creationId xmlns:p14="http://schemas.microsoft.com/office/powerpoint/2010/main" val="182039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28</a:t>
            </a:fld>
            <a:endParaRPr lang="fr-FR"/>
          </a:p>
        </p:txBody>
      </p:sp>
    </p:spTree>
    <p:extLst>
      <p:ext uri="{BB962C8B-B14F-4D97-AF65-F5344CB8AC3E}">
        <p14:creationId xmlns:p14="http://schemas.microsoft.com/office/powerpoint/2010/main" val="137511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29</a:t>
            </a:fld>
            <a:endParaRPr lang="fr-FR"/>
          </a:p>
        </p:txBody>
      </p:sp>
    </p:spTree>
    <p:extLst>
      <p:ext uri="{BB962C8B-B14F-4D97-AF65-F5344CB8AC3E}">
        <p14:creationId xmlns:p14="http://schemas.microsoft.com/office/powerpoint/2010/main" val="417499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Alors, je me présente, je m'appelle Thomas SCHWENDER, je suis architecte au sein de la société </a:t>
            </a:r>
            <a:r>
              <a:rPr lang="fr-FR" b="1" dirty="0" err="1">
                <a:solidFill>
                  <a:srgbClr val="D4D4D4"/>
                </a:solidFill>
                <a:effectLst/>
                <a:latin typeface="Consolas" panose="020B0609020204030204" pitchFamily="49" charset="0"/>
              </a:rPr>
              <a:t>Softeam</a:t>
            </a:r>
            <a:r>
              <a:rPr lang="fr-FR" b="0" dirty="0">
                <a:solidFill>
                  <a:srgbClr val="D4D4D4"/>
                </a:solidFill>
                <a:effectLst/>
                <a:latin typeface="Consolas" panose="020B0609020204030204" pitchFamily="49" charset="0"/>
              </a:rPr>
              <a:t>, qui est depuis 2020 une entité du groupe </a:t>
            </a:r>
            <a:r>
              <a:rPr lang="fr-FR" b="1" dirty="0" err="1">
                <a:solidFill>
                  <a:srgbClr val="D4D4D4"/>
                </a:solidFill>
                <a:effectLst/>
                <a:latin typeface="Consolas" panose="020B0609020204030204" pitchFamily="49" charset="0"/>
              </a:rPr>
              <a:t>Docaposte</a:t>
            </a:r>
            <a:r>
              <a:rPr lang="fr-FR" b="0" dirty="0">
                <a:solidFill>
                  <a:srgbClr val="D4D4D4"/>
                </a:solidFill>
                <a:effectLst/>
                <a:latin typeface="Consolas" panose="020B0609020204030204" pitchFamily="49" charset="0"/>
              </a:rPr>
              <a:t>, qui lui-même appartient au groupe </a:t>
            </a:r>
            <a:r>
              <a:rPr lang="fr-FR" b="1" dirty="0">
                <a:solidFill>
                  <a:srgbClr val="D4D4D4"/>
                </a:solidFill>
                <a:effectLst/>
                <a:latin typeface="Consolas" panose="020B0609020204030204" pitchFamily="49" charset="0"/>
              </a:rPr>
              <a:t>La Poste </a:t>
            </a:r>
            <a:r>
              <a:rPr lang="fr-FR" b="0" dirty="0">
                <a:solidFill>
                  <a:srgbClr val="D4D4D4"/>
                </a:solidFill>
                <a:effectLst/>
                <a:latin typeface="Consolas" panose="020B0609020204030204" pitchFamily="49" charset="0"/>
              </a:rPr>
              <a:t>que tout le monde connaît bien.</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Les 2 sociétés ont cette année </a:t>
            </a:r>
            <a:r>
              <a:rPr lang="fr-FR" b="1" dirty="0">
                <a:solidFill>
                  <a:srgbClr val="D4D4D4"/>
                </a:solidFill>
                <a:effectLst/>
                <a:latin typeface="Consolas" panose="020B0609020204030204" pitchFamily="49" charset="0"/>
              </a:rPr>
              <a:t>un stand sur le salon</a:t>
            </a:r>
            <a:r>
              <a:rPr lang="fr-FR" b="0" dirty="0">
                <a:solidFill>
                  <a:srgbClr val="D4D4D4"/>
                </a:solidFill>
                <a:effectLst/>
                <a:latin typeface="Consolas" panose="020B0609020204030204" pitchFamily="49" charset="0"/>
              </a:rPr>
              <a:t>, n'hésitez pas à y faire un tour pour découvrir nos projets. </a:t>
            </a:r>
          </a:p>
          <a:p>
            <a:r>
              <a:rPr lang="fr-FR" b="0" dirty="0">
                <a:solidFill>
                  <a:srgbClr val="D4D4D4"/>
                </a:solidFill>
                <a:effectLst/>
                <a:latin typeface="Consolas" panose="020B0609020204030204" pitchFamily="49" charset="0"/>
              </a:rPr>
              <a:t>On ne s'en doute peut-être pas de prime abord, mais de la </a:t>
            </a:r>
            <a:r>
              <a:rPr lang="fr-FR" b="1" dirty="0">
                <a:solidFill>
                  <a:srgbClr val="D4D4D4"/>
                </a:solidFill>
                <a:effectLst/>
                <a:latin typeface="Consolas" panose="020B0609020204030204" pitchFamily="49" charset="0"/>
              </a:rPr>
              <a:t>confiance numérique </a:t>
            </a:r>
            <a:r>
              <a:rPr lang="fr-FR" b="0" dirty="0">
                <a:solidFill>
                  <a:srgbClr val="D4D4D4"/>
                </a:solidFill>
                <a:effectLst/>
                <a:latin typeface="Consolas" panose="020B0609020204030204" pitchFamily="49" charset="0"/>
              </a:rPr>
              <a:t>à l'</a:t>
            </a:r>
            <a:r>
              <a:rPr lang="fr-FR" b="1" dirty="0" err="1">
                <a:solidFill>
                  <a:srgbClr val="D4D4D4"/>
                </a:solidFill>
                <a:effectLst/>
                <a:latin typeface="Consolas" panose="020B0609020204030204" pitchFamily="49" charset="0"/>
              </a:rPr>
              <a:t>eSanté</a:t>
            </a:r>
            <a:r>
              <a:rPr lang="fr-FR" b="0" dirty="0">
                <a:solidFill>
                  <a:srgbClr val="D4D4D4"/>
                </a:solidFill>
                <a:effectLst/>
                <a:latin typeface="Consolas" panose="020B0609020204030204" pitchFamily="49" charset="0"/>
              </a:rPr>
              <a:t> en passant par l'</a:t>
            </a:r>
            <a:r>
              <a:rPr lang="fr-FR" b="1" dirty="0">
                <a:solidFill>
                  <a:srgbClr val="D4D4D4"/>
                </a:solidFill>
                <a:effectLst/>
                <a:latin typeface="Consolas" panose="020B0609020204030204" pitchFamily="49" charset="0"/>
              </a:rPr>
              <a:t>IA</a:t>
            </a:r>
            <a:r>
              <a:rPr lang="fr-FR" b="0" dirty="0">
                <a:solidFill>
                  <a:srgbClr val="D4D4D4"/>
                </a:solidFill>
                <a:effectLst/>
                <a:latin typeface="Consolas" panose="020B0609020204030204" pitchFamily="49" charset="0"/>
              </a:rPr>
              <a:t>, on travaille vraiment sur des </a:t>
            </a:r>
            <a:r>
              <a:rPr lang="fr-FR" b="1" dirty="0">
                <a:solidFill>
                  <a:srgbClr val="D4D4D4"/>
                </a:solidFill>
                <a:effectLst/>
                <a:latin typeface="Consolas" panose="020B0609020204030204" pitchFamily="49" charset="0"/>
              </a:rPr>
              <a:t>enjeux de société très actuels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Depuis 2 ans, je mets également à jour un </a:t>
            </a:r>
            <a:r>
              <a:rPr lang="fr-FR" b="1" dirty="0">
                <a:solidFill>
                  <a:srgbClr val="569CD6"/>
                </a:solidFill>
                <a:effectLst/>
                <a:latin typeface="Consolas" panose="020B0609020204030204" pitchFamily="49" charset="0"/>
              </a:rPr>
              <a:t>article sur le blog de </a:t>
            </a:r>
            <a:r>
              <a:rPr lang="fr-FR" b="1" dirty="0" err="1">
                <a:solidFill>
                  <a:srgbClr val="569CD6"/>
                </a:solidFill>
                <a:effectLst/>
                <a:latin typeface="Consolas" panose="020B0609020204030204" pitchFamily="49" charset="0"/>
              </a:rPr>
              <a:t>Devoxx</a:t>
            </a:r>
            <a:r>
              <a:rPr lang="fr-FR" b="1" dirty="0">
                <a:solidFill>
                  <a:srgbClr val="569CD6"/>
                </a:solidFill>
                <a:effectLst/>
                <a:latin typeface="Consolas" panose="020B0609020204030204" pitchFamily="49" charset="0"/>
              </a:rPr>
              <a:t> France</a:t>
            </a:r>
            <a:r>
              <a:rPr lang="fr-FR" b="0" dirty="0">
                <a:solidFill>
                  <a:srgbClr val="D4D4D4"/>
                </a:solidFill>
                <a:effectLst/>
                <a:latin typeface="Consolas" panose="020B0609020204030204" pitchFamily="49" charset="0"/>
              </a:rPr>
              <a:t> qui explique </a:t>
            </a:r>
            <a:r>
              <a:rPr lang="fr-FR" b="1" dirty="0">
                <a:solidFill>
                  <a:srgbClr val="569CD6"/>
                </a:solidFill>
                <a:effectLst/>
                <a:latin typeface="Consolas" panose="020B0609020204030204" pitchFamily="49" charset="0"/>
              </a:rPr>
              <a:t>comment tirer profit au maximum de sa présence à un salon comme </a:t>
            </a:r>
            <a:r>
              <a:rPr lang="fr-FR" b="1" dirty="0" err="1">
                <a:solidFill>
                  <a:srgbClr val="569CD6"/>
                </a:solidFill>
                <a:effectLst/>
                <a:latin typeface="Consolas" panose="020B0609020204030204" pitchFamily="49" charset="0"/>
              </a:rPr>
              <a:t>Devoxx</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Entre autres conseils pratiques, j'y explique comment </a:t>
            </a:r>
            <a:r>
              <a:rPr lang="fr-FR" b="1" dirty="0">
                <a:solidFill>
                  <a:srgbClr val="569CD6"/>
                </a:solidFill>
                <a:effectLst/>
                <a:latin typeface="Consolas" panose="020B0609020204030204" pitchFamily="49" charset="0"/>
              </a:rPr>
              <a:t>créer sa propre base de connaissances</a:t>
            </a:r>
            <a:r>
              <a:rPr lang="fr-FR" b="0" dirty="0">
                <a:solidFill>
                  <a:srgbClr val="D4D4D4"/>
                </a:solidFill>
                <a:effectLst/>
                <a:latin typeface="Consolas" panose="020B0609020204030204" pitchFamily="49" charset="0"/>
              </a:rPr>
              <a:t> pour persister sa veille techno et la rendre facilement accessible et exploitable tout au long de sa carrière.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a:t>
            </a:fld>
            <a:endParaRPr lang="fr-FR"/>
          </a:p>
        </p:txBody>
      </p:sp>
    </p:spTree>
    <p:extLst>
      <p:ext uri="{BB962C8B-B14F-4D97-AF65-F5344CB8AC3E}">
        <p14:creationId xmlns:p14="http://schemas.microsoft.com/office/powerpoint/2010/main" val="29582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30</a:t>
            </a:fld>
            <a:endParaRPr lang="fr-FR"/>
          </a:p>
        </p:txBody>
      </p:sp>
    </p:spTree>
    <p:extLst>
      <p:ext uri="{BB962C8B-B14F-4D97-AF65-F5344CB8AC3E}">
        <p14:creationId xmlns:p14="http://schemas.microsoft.com/office/powerpoint/2010/main" val="85748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31</a:t>
            </a:fld>
            <a:endParaRPr lang="fr-FR"/>
          </a:p>
        </p:txBody>
      </p:sp>
    </p:spTree>
    <p:extLst>
      <p:ext uri="{BB962C8B-B14F-4D97-AF65-F5344CB8AC3E}">
        <p14:creationId xmlns:p14="http://schemas.microsoft.com/office/powerpoint/2010/main" val="184415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32</a:t>
            </a:fld>
            <a:endParaRPr lang="fr-FR"/>
          </a:p>
        </p:txBody>
      </p:sp>
    </p:spTree>
    <p:extLst>
      <p:ext uri="{BB962C8B-B14F-4D97-AF65-F5344CB8AC3E}">
        <p14:creationId xmlns:p14="http://schemas.microsoft.com/office/powerpoint/2010/main" val="4054061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33</a:t>
            </a:fld>
            <a:endParaRPr lang="fr-FR"/>
          </a:p>
        </p:txBody>
      </p:sp>
    </p:spTree>
    <p:extLst>
      <p:ext uri="{BB962C8B-B14F-4D97-AF65-F5344CB8AC3E}">
        <p14:creationId xmlns:p14="http://schemas.microsoft.com/office/powerpoint/2010/main" val="245657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34</a:t>
            </a:fld>
            <a:endParaRPr lang="fr-FR"/>
          </a:p>
        </p:txBody>
      </p:sp>
    </p:spTree>
    <p:extLst>
      <p:ext uri="{BB962C8B-B14F-4D97-AF65-F5344CB8AC3E}">
        <p14:creationId xmlns:p14="http://schemas.microsoft.com/office/powerpoint/2010/main" val="399643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35</a:t>
            </a:fld>
            <a:endParaRPr lang="fr-FR"/>
          </a:p>
        </p:txBody>
      </p:sp>
    </p:spTree>
    <p:extLst>
      <p:ext uri="{BB962C8B-B14F-4D97-AF65-F5344CB8AC3E}">
        <p14:creationId xmlns:p14="http://schemas.microsoft.com/office/powerpoint/2010/main" val="849434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36</a:t>
            </a:fld>
            <a:endParaRPr lang="fr-FR"/>
          </a:p>
        </p:txBody>
      </p:sp>
    </p:spTree>
    <p:extLst>
      <p:ext uri="{BB962C8B-B14F-4D97-AF65-F5344CB8AC3E}">
        <p14:creationId xmlns:p14="http://schemas.microsoft.com/office/powerpoint/2010/main" val="24814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D4D4D4"/>
                </a:solidFill>
                <a:effectLst/>
                <a:latin typeface="Consolas" panose="020B0609020204030204" pitchFamily="49" charset="0"/>
              </a:rPr>
              <a:t>Clound</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Foundry</a:t>
            </a:r>
            <a:r>
              <a:rPr lang="fr-FR" b="0" dirty="0">
                <a:solidFill>
                  <a:srgbClr val="D4D4D4"/>
                </a:solidFill>
                <a:effectLst/>
                <a:latin typeface="Consolas" panose="020B0609020204030204" pitchFamily="49" charset="0"/>
              </a:rPr>
              <a:t> a plus tard </a:t>
            </a:r>
            <a:r>
              <a:rPr lang="fr-FR" b="1" dirty="0">
                <a:solidFill>
                  <a:srgbClr val="D4D4D4"/>
                </a:solidFill>
                <a:effectLst/>
                <a:latin typeface="Consolas" panose="020B0609020204030204" pitchFamily="49" charset="0"/>
              </a:rPr>
              <a:t>remplacé les Containers Linux </a:t>
            </a:r>
            <a:r>
              <a:rPr lang="fr-FR" b="0" dirty="0">
                <a:solidFill>
                  <a:srgbClr val="D4D4D4"/>
                </a:solidFill>
                <a:effectLst/>
                <a:latin typeface="Consolas" panose="020B0609020204030204" pitchFamily="49" charset="0"/>
              </a:rPr>
              <a:t>par </a:t>
            </a:r>
            <a:r>
              <a:rPr lang="fr-FR" b="1" dirty="0">
                <a:solidFill>
                  <a:srgbClr val="D4D4D4"/>
                </a:solidFill>
                <a:effectLst/>
                <a:latin typeface="Consolas" panose="020B0609020204030204" pitchFamily="49" charset="0"/>
              </a:rPr>
              <a:t>leur propre implémentation</a:t>
            </a:r>
            <a:r>
              <a:rPr lang="fr-FR" b="0" dirty="0">
                <a:solidFill>
                  <a:srgbClr val="D4D4D4"/>
                </a:solidFill>
                <a:effectLst/>
                <a:latin typeface="Consolas" panose="020B0609020204030204" pitchFamily="49" charset="0"/>
              </a:rPr>
              <a:t>, utilisant toujours les </a:t>
            </a:r>
            <a:r>
              <a:rPr lang="fr-FR" b="1"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les </a:t>
            </a:r>
            <a:r>
              <a:rPr lang="fr-FR" b="1" dirty="0" err="1">
                <a:solidFill>
                  <a:srgbClr val="D4D4D4"/>
                </a:solidFill>
                <a:effectLst/>
                <a:latin typeface="Consolas" panose="020B0609020204030204" pitchFamily="49" charset="0"/>
              </a:rPr>
              <a:t>namespaces</a:t>
            </a: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Le plus important pour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était de rendre possible la gestion d’environnements isolés par un moyen simple : </a:t>
            </a:r>
            <a:r>
              <a:rPr lang="fr-FR" b="1" dirty="0">
                <a:solidFill>
                  <a:srgbClr val="D4D4D4"/>
                </a:solidFill>
                <a:effectLst/>
                <a:latin typeface="Consolas" panose="020B0609020204030204" pitchFamily="49" charset="0"/>
              </a:rPr>
              <a:t>une API</a:t>
            </a:r>
            <a:r>
              <a:rPr lang="fr-FR"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voulait que les choses soient </a:t>
            </a:r>
            <a:r>
              <a:rPr lang="fr-FR" b="1" dirty="0">
                <a:solidFill>
                  <a:srgbClr val="D4D4D4"/>
                </a:solidFill>
                <a:effectLst/>
                <a:latin typeface="Consolas" panose="020B0609020204030204" pitchFamily="49" charset="0"/>
              </a:rPr>
              <a:t>simples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pratiques</a:t>
            </a:r>
            <a:r>
              <a:rPr lang="fr-FR" b="0" dirty="0">
                <a:solidFill>
                  <a:srgbClr val="D4D4D4"/>
                </a:solidFill>
                <a:effectLst/>
                <a:latin typeface="Consolas" panose="020B0609020204030204" pitchFamily="49" charset="0"/>
              </a:rPr>
              <a:t>, à garder en tête, Docker voudra la même chose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37</a:t>
            </a:fld>
            <a:endParaRPr lang="fr-FR"/>
          </a:p>
        </p:txBody>
      </p:sp>
    </p:spTree>
    <p:extLst>
      <p:ext uri="{BB962C8B-B14F-4D97-AF65-F5344CB8AC3E}">
        <p14:creationId xmlns:p14="http://schemas.microsoft.com/office/powerpoint/2010/main" val="56913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38</a:t>
            </a:fld>
            <a:endParaRPr lang="fr-FR"/>
          </a:p>
        </p:txBody>
      </p:sp>
    </p:spTree>
    <p:extLst>
      <p:ext uri="{BB962C8B-B14F-4D97-AF65-F5344CB8AC3E}">
        <p14:creationId xmlns:p14="http://schemas.microsoft.com/office/powerpoint/2010/main" val="211243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39</a:t>
            </a:fld>
            <a:endParaRPr lang="fr-FR"/>
          </a:p>
        </p:txBody>
      </p:sp>
    </p:spTree>
    <p:extLst>
      <p:ext uri="{BB962C8B-B14F-4D97-AF65-F5344CB8AC3E}">
        <p14:creationId xmlns:p14="http://schemas.microsoft.com/office/powerpoint/2010/main" val="3450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sur ce même thème, je vous conseille vraiment d'aller </a:t>
            </a:r>
            <a:r>
              <a:rPr lang="fr-FR" b="1" dirty="0">
                <a:solidFill>
                  <a:srgbClr val="569CD6"/>
                </a:solidFill>
                <a:effectLst/>
                <a:latin typeface="Consolas" panose="020B0609020204030204" pitchFamily="49" charset="0"/>
              </a:rPr>
              <a:t>assister vendredi à la conférence "Apprendre en continu avec sa veille technologique"</a:t>
            </a:r>
            <a:r>
              <a:rPr lang="fr-FR" b="0" dirty="0">
                <a:solidFill>
                  <a:srgbClr val="D4D4D4"/>
                </a:solidFill>
                <a:effectLst/>
                <a:latin typeface="Consolas" panose="020B0609020204030204" pitchFamily="49" charset="0"/>
              </a:rPr>
              <a:t> de </a:t>
            </a:r>
            <a:r>
              <a:rPr lang="fr-FR" b="1" dirty="0">
                <a:solidFill>
                  <a:srgbClr val="D4D4D4"/>
                </a:solidFill>
                <a:effectLst/>
                <a:latin typeface="Consolas" panose="020B0609020204030204" pitchFamily="49" charset="0"/>
              </a:rPr>
              <a:t>Fabien </a:t>
            </a:r>
            <a:r>
              <a:rPr lang="fr-FR" b="1" dirty="0" err="1">
                <a:solidFill>
                  <a:srgbClr val="D4D4D4"/>
                </a:solidFill>
                <a:effectLst/>
                <a:latin typeface="Consolas" panose="020B0609020204030204" pitchFamily="49" charset="0"/>
              </a:rPr>
              <a:t>Hiegel</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David Franck</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Ils ont déjà donné ce talk au dernier </a:t>
            </a:r>
            <a:r>
              <a:rPr lang="fr-FR" b="0" dirty="0" err="1">
                <a:solidFill>
                  <a:srgbClr val="D4D4D4"/>
                </a:solidFill>
                <a:effectLst/>
                <a:latin typeface="Consolas" panose="020B0609020204030204" pitchFamily="49" charset="0"/>
              </a:rPr>
              <a:t>DevFest</a:t>
            </a:r>
            <a:r>
              <a:rPr lang="fr-FR" b="0" dirty="0">
                <a:solidFill>
                  <a:srgbClr val="D4D4D4"/>
                </a:solidFill>
                <a:effectLst/>
                <a:latin typeface="Consolas" panose="020B0609020204030204" pitchFamily="49" charset="0"/>
              </a:rPr>
              <a:t> Nantes, je l'ai trouvé top, et ils vont plus loin que moi sur ce concept de base de connaissance ou de "2nd cerveau" comme ils l'appellent.</a:t>
            </a:r>
          </a:p>
          <a:p>
            <a:r>
              <a:rPr lang="fr-FR" b="0" dirty="0">
                <a:solidFill>
                  <a:srgbClr val="D4D4D4"/>
                </a:solidFill>
                <a:effectLst/>
                <a:latin typeface="Consolas" panose="020B0609020204030204" pitchFamily="49" charset="0"/>
              </a:rPr>
              <a:t>Vraiment, pour vous, la veille que vous faites en salon, ou par d'autres moyens, faites en sorte qu'elle vous serve le plus longtemps possible, et qu'elle ne soit pas oubliée dans quelques jours ou semaines.</a:t>
            </a:r>
          </a:p>
          <a:p>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Sur ce revenons au sujet qui va nous intéresser jusqu’à la fin de ce talk, à savoir comprendre par quoi l'informatique est passée pour arriver jusqu'aux conteneurs tels qu'on les connaît aujourd'hui, et pourquoi ça s'est passé comme ça.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L'idée de ce talk est que, </a:t>
            </a:r>
            <a:r>
              <a:rPr lang="fr-FR" b="1" dirty="0">
                <a:solidFill>
                  <a:srgbClr val="D4D4D4"/>
                </a:solidFill>
                <a:effectLst/>
                <a:latin typeface="Consolas" panose="020B0609020204030204" pitchFamily="49" charset="0"/>
              </a:rPr>
              <a:t>pour mieux comprendre le présent, et pouvoir envisager sereinement le futur, il est bon de connaître le passé et savoir d'où l'on vient</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a:t>
            </a:fld>
            <a:endParaRPr lang="fr-FR"/>
          </a:p>
        </p:txBody>
      </p:sp>
    </p:spTree>
    <p:extLst>
      <p:ext uri="{BB962C8B-B14F-4D97-AF65-F5344CB8AC3E}">
        <p14:creationId xmlns:p14="http://schemas.microsoft.com/office/powerpoint/2010/main" val="1414498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40</a:t>
            </a:fld>
            <a:endParaRPr lang="fr-FR"/>
          </a:p>
        </p:txBody>
      </p:sp>
    </p:spTree>
    <p:extLst>
      <p:ext uri="{BB962C8B-B14F-4D97-AF65-F5344CB8AC3E}">
        <p14:creationId xmlns:p14="http://schemas.microsoft.com/office/powerpoint/2010/main" val="114183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faits, </a:t>
            </a:r>
          </a:p>
        </p:txBody>
      </p:sp>
      <p:sp>
        <p:nvSpPr>
          <p:cNvPr id="4" name="Slide Number Placeholder 3"/>
          <p:cNvSpPr>
            <a:spLocks noGrp="1"/>
          </p:cNvSpPr>
          <p:nvPr>
            <p:ph type="sldNum" sz="quarter" idx="5"/>
          </p:nvPr>
        </p:nvSpPr>
        <p:spPr/>
        <p:txBody>
          <a:bodyPr/>
          <a:lstStyle/>
          <a:p>
            <a:fld id="{20E9140C-2C58-4C46-BC63-4348D42211EC}" type="slidenum">
              <a:rPr lang="fr-FR" smtClean="0"/>
              <a:t>41</a:t>
            </a:fld>
            <a:endParaRPr lang="fr-FR"/>
          </a:p>
        </p:txBody>
      </p:sp>
    </p:spTree>
    <p:extLst>
      <p:ext uri="{BB962C8B-B14F-4D97-AF65-F5344CB8AC3E}">
        <p14:creationId xmlns:p14="http://schemas.microsoft.com/office/powerpoint/2010/main" val="4140255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42</a:t>
            </a:fld>
            <a:endParaRPr lang="fr-FR"/>
          </a:p>
        </p:txBody>
      </p:sp>
    </p:spTree>
    <p:extLst>
      <p:ext uri="{BB962C8B-B14F-4D97-AF65-F5344CB8AC3E}">
        <p14:creationId xmlns:p14="http://schemas.microsoft.com/office/powerpoint/2010/main" val="406334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43</a:t>
            </a:fld>
            <a:endParaRPr lang="fr-FR"/>
          </a:p>
        </p:txBody>
      </p:sp>
    </p:spTree>
    <p:extLst>
      <p:ext uri="{BB962C8B-B14F-4D97-AF65-F5344CB8AC3E}">
        <p14:creationId xmlns:p14="http://schemas.microsoft.com/office/powerpoint/2010/main" val="3968311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le monde découvrit les conteneurs… »</a:t>
            </a:r>
          </a:p>
        </p:txBody>
      </p:sp>
      <p:sp>
        <p:nvSpPr>
          <p:cNvPr id="4" name="Slide Number Placeholder 3"/>
          <p:cNvSpPr>
            <a:spLocks noGrp="1"/>
          </p:cNvSpPr>
          <p:nvPr>
            <p:ph type="sldNum" sz="quarter" idx="5"/>
          </p:nvPr>
        </p:nvSpPr>
        <p:spPr/>
        <p:txBody>
          <a:bodyPr/>
          <a:lstStyle/>
          <a:p>
            <a:fld id="{20E9140C-2C58-4C46-BC63-4348D42211EC}" type="slidenum">
              <a:rPr lang="fr-FR" smtClean="0"/>
              <a:t>44</a:t>
            </a:fld>
            <a:endParaRPr lang="fr-FR"/>
          </a:p>
        </p:txBody>
      </p:sp>
    </p:spTree>
    <p:extLst>
      <p:ext uri="{BB962C8B-B14F-4D97-AF65-F5344CB8AC3E}">
        <p14:creationId xmlns:p14="http://schemas.microsoft.com/office/powerpoint/2010/main" val="327784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45</a:t>
            </a:fld>
            <a:endParaRPr lang="fr-FR"/>
          </a:p>
        </p:txBody>
      </p:sp>
    </p:spTree>
    <p:extLst>
      <p:ext uri="{BB962C8B-B14F-4D97-AF65-F5344CB8AC3E}">
        <p14:creationId xmlns:p14="http://schemas.microsoft.com/office/powerpoint/2010/main" val="1958471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46</a:t>
            </a:fld>
            <a:endParaRPr lang="fr-FR"/>
          </a:p>
        </p:txBody>
      </p:sp>
    </p:spTree>
    <p:extLst>
      <p:ext uri="{BB962C8B-B14F-4D97-AF65-F5344CB8AC3E}">
        <p14:creationId xmlns:p14="http://schemas.microsoft.com/office/powerpoint/2010/main" val="2474130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47</a:t>
            </a:fld>
            <a:endParaRPr lang="fr-FR"/>
          </a:p>
        </p:txBody>
      </p:sp>
    </p:spTree>
    <p:extLst>
      <p:ext uri="{BB962C8B-B14F-4D97-AF65-F5344CB8AC3E}">
        <p14:creationId xmlns:p14="http://schemas.microsoft.com/office/powerpoint/2010/main" val="3565709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48</a:t>
            </a:fld>
            <a:endParaRPr lang="fr-FR"/>
          </a:p>
        </p:txBody>
      </p:sp>
    </p:spTree>
    <p:extLst>
      <p:ext uri="{BB962C8B-B14F-4D97-AF65-F5344CB8AC3E}">
        <p14:creationId xmlns:p14="http://schemas.microsoft.com/office/powerpoint/2010/main" val="2069366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Avec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puis Docker on est rentré dans l’aire de la simplification, de l’industrialisation : on veut rationaliser pour simplifier et industrialiser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Volonté de Docker : </a:t>
            </a:r>
            <a:r>
              <a:rPr lang="fr-FR" b="1" i="0" dirty="0">
                <a:solidFill>
                  <a:srgbClr val="FF6A00"/>
                </a:solidFill>
                <a:effectLst/>
                <a:latin typeface="Source Sans Pro" panose="020B0503030403020204" pitchFamily="34" charset="0"/>
              </a:rPr>
              <a:t>pouvoir systématiquement livrer ("</a:t>
            </a:r>
            <a:r>
              <a:rPr lang="fr-FR" b="1" i="0" dirty="0" err="1">
                <a:solidFill>
                  <a:srgbClr val="FF6A00"/>
                </a:solidFill>
                <a:effectLst/>
                <a:latin typeface="Source Sans Pro" panose="020B0503030403020204" pitchFamily="34" charset="0"/>
              </a:rPr>
              <a:t>shipper</a:t>
            </a:r>
            <a:r>
              <a:rPr lang="fr-FR" b="1" i="0" dirty="0">
                <a:solidFill>
                  <a:srgbClr val="FF6A00"/>
                </a:solidFill>
                <a:effectLst/>
                <a:latin typeface="Source Sans Pro" panose="020B0503030403020204" pitchFamily="34" charset="0"/>
              </a:rPr>
              <a:t>")</a:t>
            </a:r>
            <a:r>
              <a:rPr lang="fr-FR" b="0" i="0" dirty="0">
                <a:solidFill>
                  <a:srgbClr val="222222"/>
                </a:solidFill>
                <a:effectLst/>
                <a:latin typeface="Source Sans Pro" panose="020B0503030403020204" pitchFamily="34" charset="0"/>
              </a:rPr>
              <a:t> une application "de A à B" de façon </a:t>
            </a:r>
            <a:r>
              <a:rPr lang="fr-FR" b="1" i="0" dirty="0">
                <a:solidFill>
                  <a:srgbClr val="FF6A00"/>
                </a:solidFill>
                <a:effectLst/>
                <a:latin typeface="Source Sans Pro" panose="020B0503030403020204" pitchFamily="34" charset="0"/>
              </a:rPr>
              <a:t>fiable</a:t>
            </a:r>
            <a:r>
              <a:rPr lang="fr-FR" b="0" i="0" dirty="0">
                <a:solidFill>
                  <a:srgbClr val="222222"/>
                </a:solidFill>
                <a:effectLst/>
                <a:latin typeface="Source Sans Pro" panose="020B0503030403020204" pitchFamily="34" charset="0"/>
              </a:rPr>
              <a:t> et </a:t>
            </a:r>
            <a:r>
              <a:rPr lang="fr-FR" b="1" i="0" dirty="0">
                <a:solidFill>
                  <a:srgbClr val="FF6A00"/>
                </a:solidFill>
                <a:effectLst/>
                <a:latin typeface="Source Sans Pro" panose="020B0503030403020204" pitchFamily="34" charset="0"/>
              </a:rPr>
              <a:t>automatique</a:t>
            </a:r>
            <a:r>
              <a:rPr lang="fr-FR" b="0" i="0" dirty="0">
                <a:solidFill>
                  <a:srgbClr val="222222"/>
                </a:solidFill>
                <a:effectLst/>
                <a:latin typeface="Source Sans Pro" panose="020B0503030403020204" pitchFamily="34" charset="0"/>
              </a:rPr>
              <a:t>, sans avoir de question à se poser.</a:t>
            </a: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49</a:t>
            </a:fld>
            <a:endParaRPr lang="fr-FR"/>
          </a:p>
        </p:txBody>
      </p:sp>
    </p:spTree>
    <p:extLst>
      <p:ext uri="{BB962C8B-B14F-4D97-AF65-F5344CB8AC3E}">
        <p14:creationId xmlns:p14="http://schemas.microsoft.com/office/powerpoint/2010/main" val="202175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Petit disclaimer avant d'aller plus loin : </a:t>
            </a:r>
            <a:r>
              <a:rPr lang="fr-FR" b="1" dirty="0">
                <a:solidFill>
                  <a:srgbClr val="D4D4D4"/>
                </a:solidFill>
                <a:effectLst/>
                <a:latin typeface="Consolas" panose="020B0609020204030204" pitchFamily="49" charset="0"/>
              </a:rPr>
              <a:t>on ne va PAS expliquer comment se servir de Docker, </a:t>
            </a:r>
            <a:r>
              <a:rPr lang="fr-FR" b="1" dirty="0" err="1">
                <a:solidFill>
                  <a:srgbClr val="D4D4D4"/>
                </a:solidFill>
                <a:effectLst/>
                <a:latin typeface="Consolas" panose="020B0609020204030204" pitchFamily="49" charset="0"/>
              </a:rPr>
              <a:t>Kubernetes</a:t>
            </a:r>
            <a:r>
              <a:rPr lang="fr-FR" b="1" dirty="0">
                <a:solidFill>
                  <a:srgbClr val="D4D4D4"/>
                </a:solidFill>
                <a:effectLst/>
                <a:latin typeface="Consolas" panose="020B0609020204030204" pitchFamily="49" charset="0"/>
              </a:rPr>
              <a:t> ou </a:t>
            </a:r>
            <a:r>
              <a:rPr lang="fr-FR" b="1" dirty="0" err="1">
                <a:solidFill>
                  <a:srgbClr val="D4D4D4"/>
                </a:solidFill>
                <a:effectLst/>
                <a:latin typeface="Consolas" panose="020B0609020204030204" pitchFamily="49" charset="0"/>
              </a:rPr>
              <a:t>WebAssembly</a:t>
            </a:r>
            <a:r>
              <a:rPr lang="fr-FR" b="0" dirty="0">
                <a:solidFill>
                  <a:srgbClr val="D4D4D4"/>
                </a:solidFill>
                <a:effectLst/>
                <a:latin typeface="Consolas" panose="020B0609020204030204" pitchFamily="49" charset="0"/>
              </a:rPr>
              <a:t> durant ce talk.</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but est vraiment de se concentrer sur </a:t>
            </a:r>
            <a:r>
              <a:rPr lang="fr-FR" b="1" dirty="0">
                <a:solidFill>
                  <a:srgbClr val="D4D4D4"/>
                </a:solidFill>
                <a:effectLst/>
                <a:latin typeface="Consolas" panose="020B0609020204030204" pitchFamily="49" charset="0"/>
              </a:rPr>
              <a:t>l'enchaînement des progrès technologiques</a:t>
            </a:r>
            <a:r>
              <a:rPr lang="fr-FR" b="0" dirty="0">
                <a:solidFill>
                  <a:srgbClr val="D4D4D4"/>
                </a:solidFill>
                <a:effectLst/>
                <a:latin typeface="Consolas" panose="020B0609020204030204" pitchFamily="49" charset="0"/>
              </a:rPr>
              <a:t> au cours des années.</a:t>
            </a:r>
          </a:p>
          <a:p>
            <a:endParaRPr lang="fr-FR" dirty="0"/>
          </a:p>
          <a:p>
            <a:r>
              <a:rPr lang="fr-FR" b="0" dirty="0">
                <a:solidFill>
                  <a:srgbClr val="D4D4D4"/>
                </a:solidFill>
                <a:effectLst/>
                <a:latin typeface="Consolas" panose="020B0609020204030204" pitchFamily="49" charset="0"/>
              </a:rPr>
              <a:t>Autre point : n'allez surtout pas croire que je suis un spécialiste de chaque technologie présentée.</a:t>
            </a:r>
          </a:p>
          <a:p>
            <a:r>
              <a:rPr lang="fr-FR" b="0" dirty="0">
                <a:solidFill>
                  <a:srgbClr val="D4D4D4"/>
                </a:solidFill>
                <a:effectLst/>
                <a:latin typeface="Consolas" panose="020B0609020204030204" pitchFamily="49" charset="0"/>
              </a:rPr>
              <a:t>Il y aura donc des </a:t>
            </a:r>
            <a:r>
              <a:rPr lang="fr-FR" b="1" dirty="0">
                <a:solidFill>
                  <a:srgbClr val="D4D4D4"/>
                </a:solidFill>
                <a:effectLst/>
                <a:latin typeface="Consolas" panose="020B0609020204030204" pitchFamily="49" charset="0"/>
              </a:rPr>
              <a:t>slides verbeux</a:t>
            </a:r>
            <a:r>
              <a:rPr lang="fr-FR" b="0" dirty="0">
                <a:solidFill>
                  <a:srgbClr val="D4D4D4"/>
                </a:solidFill>
                <a:effectLst/>
                <a:latin typeface="Consolas" panose="020B0609020204030204" pitchFamily="49" charset="0"/>
              </a:rPr>
              <a:t>, car je ne suis tout simplement </a:t>
            </a:r>
            <a:r>
              <a:rPr lang="fr-FR" b="1" dirty="0">
                <a:solidFill>
                  <a:srgbClr val="D4D4D4"/>
                </a:solidFill>
                <a:effectLst/>
                <a:latin typeface="Consolas" panose="020B0609020204030204" pitchFamily="49" charset="0"/>
              </a:rPr>
              <a:t>pas capable de tout retenir</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a:t>
            </a:fld>
            <a:endParaRPr lang="fr-FR"/>
          </a:p>
        </p:txBody>
      </p:sp>
    </p:spTree>
    <p:extLst>
      <p:ext uri="{BB962C8B-B14F-4D97-AF65-F5344CB8AC3E}">
        <p14:creationId xmlns:p14="http://schemas.microsoft.com/office/powerpoint/2010/main" val="1331635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50</a:t>
            </a:fld>
            <a:endParaRPr lang="fr-FR"/>
          </a:p>
        </p:txBody>
      </p:sp>
    </p:spTree>
    <p:extLst>
      <p:ext uri="{BB962C8B-B14F-4D97-AF65-F5344CB8AC3E}">
        <p14:creationId xmlns:p14="http://schemas.microsoft.com/office/powerpoint/2010/main" val="2282339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51</a:t>
            </a:fld>
            <a:endParaRPr lang="fr-FR"/>
          </a:p>
        </p:txBody>
      </p:sp>
    </p:spTree>
    <p:extLst>
      <p:ext uri="{BB962C8B-B14F-4D97-AF65-F5344CB8AC3E}">
        <p14:creationId xmlns:p14="http://schemas.microsoft.com/office/powerpoint/2010/main" val="3403444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52</a:t>
            </a:fld>
            <a:endParaRPr lang="fr-FR"/>
          </a:p>
        </p:txBody>
      </p:sp>
    </p:spTree>
    <p:extLst>
      <p:ext uri="{BB962C8B-B14F-4D97-AF65-F5344CB8AC3E}">
        <p14:creationId xmlns:p14="http://schemas.microsoft.com/office/powerpoint/2010/main" val="200938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53</a:t>
            </a:fld>
            <a:endParaRPr lang="fr-FR"/>
          </a:p>
        </p:txBody>
      </p:sp>
    </p:spTree>
    <p:extLst>
      <p:ext uri="{BB962C8B-B14F-4D97-AF65-F5344CB8AC3E}">
        <p14:creationId xmlns:p14="http://schemas.microsoft.com/office/powerpoint/2010/main" val="744517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54</a:t>
            </a:fld>
            <a:endParaRPr lang="fr-FR"/>
          </a:p>
        </p:txBody>
      </p:sp>
    </p:spTree>
    <p:extLst>
      <p:ext uri="{BB962C8B-B14F-4D97-AF65-F5344CB8AC3E}">
        <p14:creationId xmlns:p14="http://schemas.microsoft.com/office/powerpoint/2010/main" val="279440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55</a:t>
            </a:fld>
            <a:endParaRPr lang="fr-FR"/>
          </a:p>
        </p:txBody>
      </p:sp>
    </p:spTree>
    <p:extLst>
      <p:ext uri="{BB962C8B-B14F-4D97-AF65-F5344CB8AC3E}">
        <p14:creationId xmlns:p14="http://schemas.microsoft.com/office/powerpoint/2010/main" val="2062643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56</a:t>
            </a:fld>
            <a:endParaRPr lang="fr-FR"/>
          </a:p>
        </p:txBody>
      </p:sp>
    </p:spTree>
    <p:extLst>
      <p:ext uri="{BB962C8B-B14F-4D97-AF65-F5344CB8AC3E}">
        <p14:creationId xmlns:p14="http://schemas.microsoft.com/office/powerpoint/2010/main" val="56909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57</a:t>
            </a:fld>
            <a:endParaRPr lang="fr-FR"/>
          </a:p>
        </p:txBody>
      </p:sp>
    </p:spTree>
    <p:extLst>
      <p:ext uri="{BB962C8B-B14F-4D97-AF65-F5344CB8AC3E}">
        <p14:creationId xmlns:p14="http://schemas.microsoft.com/office/powerpoint/2010/main" val="410374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58</a:t>
            </a:fld>
            <a:endParaRPr lang="fr-FR"/>
          </a:p>
        </p:txBody>
      </p:sp>
    </p:spTree>
    <p:extLst>
      <p:ext uri="{BB962C8B-B14F-4D97-AF65-F5344CB8AC3E}">
        <p14:creationId xmlns:p14="http://schemas.microsoft.com/office/powerpoint/2010/main" val="3289698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59</a:t>
            </a:fld>
            <a:endParaRPr lang="fr-FR"/>
          </a:p>
        </p:txBody>
      </p:sp>
    </p:spTree>
    <p:extLst>
      <p:ext uri="{BB962C8B-B14F-4D97-AF65-F5344CB8AC3E}">
        <p14:creationId xmlns:p14="http://schemas.microsoft.com/office/powerpoint/2010/main" val="311508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Donc en termes de plan, les choses sont simples : dans ce talk, il sera question de dates.</a:t>
            </a:r>
          </a:p>
          <a:p>
            <a:r>
              <a:rPr lang="fr-FR" b="0" dirty="0">
                <a:solidFill>
                  <a:srgbClr val="D4D4D4"/>
                </a:solidFill>
                <a:effectLst/>
                <a:latin typeface="Consolas" panose="020B0609020204030204" pitchFamily="49" charset="0"/>
              </a:rPr>
              <a:t>Et dans l'histoire de la conteneurisation depuis les années 70s, des dates il y en a eu beaucoup... VRAIMENT beaucoup...</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En fait, des dates, il y en a trop, on ne pourra pas entrer dans les détails de chacune, on va </a:t>
            </a:r>
            <a:r>
              <a:rPr lang="fr-FR" b="1" dirty="0">
                <a:solidFill>
                  <a:srgbClr val="569CD6"/>
                </a:solidFill>
                <a:effectLst/>
                <a:latin typeface="Consolas" panose="020B0609020204030204" pitchFamily="49" charset="0"/>
              </a:rPr>
              <a:t>se concentrer sur les plus importantes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PAR CONTRE, en </a:t>
            </a:r>
            <a:r>
              <a:rPr lang="fr-FR" b="1" dirty="0">
                <a:solidFill>
                  <a:srgbClr val="569CD6"/>
                </a:solidFill>
                <a:effectLst/>
                <a:latin typeface="Consolas" panose="020B0609020204030204" pitchFamily="49" charset="0"/>
              </a:rPr>
              <a:t>fin de talk</a:t>
            </a:r>
            <a:r>
              <a:rPr lang="fr-FR" b="0" dirty="0">
                <a:solidFill>
                  <a:srgbClr val="D4D4D4"/>
                </a:solidFill>
                <a:effectLst/>
                <a:latin typeface="Consolas" panose="020B0609020204030204" pitchFamily="49" charset="0"/>
              </a:rPr>
              <a:t>, je vous mettrai à disposition la </a:t>
            </a:r>
            <a:r>
              <a:rPr lang="fr-FR" b="1" dirty="0">
                <a:solidFill>
                  <a:srgbClr val="569CD6"/>
                </a:solidFill>
                <a:effectLst/>
                <a:latin typeface="Consolas" panose="020B0609020204030204" pitchFamily="49" charset="0"/>
              </a:rPr>
              <a:t>version complète de la chronologie</a:t>
            </a:r>
            <a:r>
              <a:rPr lang="fr-FR" b="0" dirty="0">
                <a:solidFill>
                  <a:srgbClr val="D4D4D4"/>
                </a:solidFill>
                <a:effectLst/>
                <a:latin typeface="Consolas" panose="020B0609020204030204" pitchFamily="49" charset="0"/>
              </a:rPr>
              <a:t> sur laquelle j'ai travaillée 😉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6</a:t>
            </a:fld>
            <a:endParaRPr lang="fr-FR"/>
          </a:p>
        </p:txBody>
      </p:sp>
    </p:spTree>
    <p:extLst>
      <p:ext uri="{BB962C8B-B14F-4D97-AF65-F5344CB8AC3E}">
        <p14:creationId xmlns:p14="http://schemas.microsoft.com/office/powerpoint/2010/main" val="31566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60</a:t>
            </a:fld>
            <a:endParaRPr lang="fr-FR"/>
          </a:p>
        </p:txBody>
      </p:sp>
    </p:spTree>
    <p:extLst>
      <p:ext uri="{BB962C8B-B14F-4D97-AF65-F5344CB8AC3E}">
        <p14:creationId xmlns:p14="http://schemas.microsoft.com/office/powerpoint/2010/main" val="3545365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61</a:t>
            </a:fld>
            <a:endParaRPr lang="fr-FR"/>
          </a:p>
        </p:txBody>
      </p:sp>
    </p:spTree>
    <p:extLst>
      <p:ext uri="{BB962C8B-B14F-4D97-AF65-F5344CB8AC3E}">
        <p14:creationId xmlns:p14="http://schemas.microsoft.com/office/powerpoint/2010/main" val="1564391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le cas de </a:t>
            </a:r>
            <a:r>
              <a:rPr lang="fr-FR" b="0" dirty="0" err="1">
                <a:solidFill>
                  <a:srgbClr val="D4D4D4"/>
                </a:solidFill>
                <a:effectLst/>
                <a:latin typeface="Consolas" panose="020B0609020204030204" pitchFamily="49" charset="0"/>
              </a:rPr>
              <a:t>runc</a:t>
            </a:r>
            <a:r>
              <a:rPr lang="fr-FR" b="0" dirty="0">
                <a:solidFill>
                  <a:srgbClr val="D4D4D4"/>
                </a:solidFill>
                <a:effectLst/>
                <a:latin typeface="Consolas" panose="020B0609020204030204" pitchFamily="49" charset="0"/>
              </a:rPr>
              <a:t>, comme déjà expliqué, c’est lui qui va appeler les fonctionnalités d’isolation du noyau Linux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62</a:t>
            </a:fld>
            <a:endParaRPr lang="fr-FR"/>
          </a:p>
        </p:txBody>
      </p:sp>
    </p:spTree>
    <p:extLst>
      <p:ext uri="{BB962C8B-B14F-4D97-AF65-F5344CB8AC3E}">
        <p14:creationId xmlns:p14="http://schemas.microsoft.com/office/powerpoint/2010/main" val="1872636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63</a:t>
            </a:fld>
            <a:endParaRPr lang="fr-FR"/>
          </a:p>
        </p:txBody>
      </p:sp>
    </p:spTree>
    <p:extLst>
      <p:ext uri="{BB962C8B-B14F-4D97-AF65-F5344CB8AC3E}">
        <p14:creationId xmlns:p14="http://schemas.microsoft.com/office/powerpoint/2010/main" val="406902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64</a:t>
            </a:fld>
            <a:endParaRPr lang="fr-FR"/>
          </a:p>
        </p:txBody>
      </p:sp>
    </p:spTree>
    <p:extLst>
      <p:ext uri="{BB962C8B-B14F-4D97-AF65-F5344CB8AC3E}">
        <p14:creationId xmlns:p14="http://schemas.microsoft.com/office/powerpoint/2010/main" val="3524706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65</a:t>
            </a:fld>
            <a:endParaRPr lang="fr-FR"/>
          </a:p>
        </p:txBody>
      </p:sp>
    </p:spTree>
    <p:extLst>
      <p:ext uri="{BB962C8B-B14F-4D97-AF65-F5344CB8AC3E}">
        <p14:creationId xmlns:p14="http://schemas.microsoft.com/office/powerpoint/2010/main" val="132137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66</a:t>
            </a:fld>
            <a:endParaRPr lang="fr-FR"/>
          </a:p>
        </p:txBody>
      </p:sp>
    </p:spTree>
    <p:extLst>
      <p:ext uri="{BB962C8B-B14F-4D97-AF65-F5344CB8AC3E}">
        <p14:creationId xmlns:p14="http://schemas.microsoft.com/office/powerpoint/2010/main" val="1590267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67</a:t>
            </a:fld>
            <a:endParaRPr lang="fr-FR"/>
          </a:p>
        </p:txBody>
      </p:sp>
    </p:spTree>
    <p:extLst>
      <p:ext uri="{BB962C8B-B14F-4D97-AF65-F5344CB8AC3E}">
        <p14:creationId xmlns:p14="http://schemas.microsoft.com/office/powerpoint/2010/main" val="548441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68</a:t>
            </a:fld>
            <a:endParaRPr lang="fr-FR"/>
          </a:p>
        </p:txBody>
      </p:sp>
    </p:spTree>
    <p:extLst>
      <p:ext uri="{BB962C8B-B14F-4D97-AF65-F5344CB8AC3E}">
        <p14:creationId xmlns:p14="http://schemas.microsoft.com/office/powerpoint/2010/main" val="4094478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69</a:t>
            </a:fld>
            <a:endParaRPr lang="fr-FR"/>
          </a:p>
        </p:txBody>
      </p:sp>
    </p:spTree>
    <p:extLst>
      <p:ext uri="{BB962C8B-B14F-4D97-AF65-F5344CB8AC3E}">
        <p14:creationId xmlns:p14="http://schemas.microsoft.com/office/powerpoint/2010/main" val="36759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Avant de débuter notre voyage dans le temps, il est important de revoir </a:t>
            </a:r>
            <a:r>
              <a:rPr lang="fr-FR" b="1" dirty="0">
                <a:solidFill>
                  <a:srgbClr val="D4D4D4"/>
                </a:solidFill>
                <a:effectLst/>
                <a:latin typeface="Consolas" panose="020B0609020204030204" pitchFamily="49" charset="0"/>
              </a:rPr>
              <a:t>2 concepts</a:t>
            </a:r>
            <a:r>
              <a:rPr lang="fr-FR" b="0" dirty="0">
                <a:solidFill>
                  <a:srgbClr val="D4D4D4"/>
                </a:solidFill>
                <a:effectLst/>
                <a:latin typeface="Consolas" panose="020B0609020204030204" pitchFamily="49" charset="0"/>
              </a:rPr>
              <a:t> qui reviendront tout au long du talk.</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Commençons par le 1er : mais au fait, </a:t>
            </a:r>
            <a:r>
              <a:rPr lang="fr-FR" b="1" dirty="0">
                <a:solidFill>
                  <a:srgbClr val="569CD6"/>
                </a:solidFill>
                <a:effectLst/>
                <a:latin typeface="Consolas" panose="020B0609020204030204" pitchFamily="49" charset="0"/>
              </a:rPr>
              <a:t>qu'est-ce donc qu'un conteneur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Aussi surprenant que cela puisse paraître, il n'y a </a:t>
            </a:r>
            <a:r>
              <a:rPr lang="fr-FR" b="1" dirty="0">
                <a:solidFill>
                  <a:srgbClr val="D4D4D4"/>
                </a:solidFill>
                <a:effectLst/>
                <a:latin typeface="Consolas" panose="020B0609020204030204" pitchFamily="49" charset="0"/>
              </a:rPr>
              <a:t>PAS de réelle définition "officielle"</a:t>
            </a:r>
            <a:r>
              <a:rPr lang="fr-FR" b="0" dirty="0">
                <a:solidFill>
                  <a:srgbClr val="D4D4D4"/>
                </a:solidFill>
                <a:effectLst/>
                <a:latin typeface="Consolas" panose="020B0609020204030204" pitchFamily="49" charset="0"/>
              </a:rPr>
              <a:t> de ce qu'est un "container"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Mais ce sur quoi tout le monde s'accorde est qu'à minima un conteneur est </a:t>
            </a:r>
            <a:r>
              <a:rPr lang="fr-FR" b="1" dirty="0">
                <a:solidFill>
                  <a:srgbClr val="D4D4D4"/>
                </a:solidFill>
                <a:effectLst/>
                <a:latin typeface="Consolas" panose="020B0609020204030204" pitchFamily="49" charset="0"/>
              </a:rPr>
              <a:t>un groupe de process isolés du reste du système (du host) par certains moyens techniques</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Dans la suite du talk, nous allons justement préciser de quels moyens il est question.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Julia EVANS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la chose </a:t>
            </a:r>
            <a:r>
              <a:rPr lang="en-US" b="0" dirty="0" err="1">
                <a:solidFill>
                  <a:srgbClr val="D4D4D4"/>
                </a:solidFill>
                <a:effectLst/>
                <a:latin typeface="Consolas" panose="020B0609020204030204" pitchFamily="49" charset="0"/>
              </a:rPr>
              <a:t>suivante</a:t>
            </a:r>
            <a:r>
              <a:rPr lang="en-US" b="0" dirty="0">
                <a:solidFill>
                  <a:srgbClr val="D4D4D4"/>
                </a:solidFill>
                <a:effectLst/>
                <a:latin typeface="Consolas" panose="020B0609020204030204" pitchFamily="49" charset="0"/>
              </a:rPr>
              <a:t> (https://jvns.ca/blog/2016/10/10/what-even-is-a-container/)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word “container” doesn’t mean anything super precise. Basically there are a few </a:t>
            </a:r>
            <a:r>
              <a:rPr lang="en-US" b="1" dirty="0">
                <a:solidFill>
                  <a:srgbClr val="569CD6"/>
                </a:solidFill>
                <a:effectLst/>
                <a:latin typeface="Consolas" panose="020B0609020204030204" pitchFamily="49" charset="0"/>
              </a:rPr>
              <a:t>new Linux kernel features</a:t>
            </a:r>
            <a:r>
              <a:rPr lang="en-US" b="0" dirty="0">
                <a:solidFill>
                  <a:srgbClr val="D4D4D4"/>
                </a:solidFill>
                <a:effectLst/>
                <a:latin typeface="Consolas" panose="020B0609020204030204" pitchFamily="49" charset="0"/>
              </a:rPr>
              <a:t> (“namespaces” and “</a:t>
            </a:r>
            <a:r>
              <a:rPr lang="en-US" b="0" dirty="0" err="1">
                <a:solidFill>
                  <a:srgbClr val="D4D4D4"/>
                </a:solidFill>
                <a:effectLst/>
                <a:latin typeface="Consolas" panose="020B0609020204030204" pitchFamily="49" charset="0"/>
              </a:rPr>
              <a:t>cgroups</a:t>
            </a:r>
            <a:r>
              <a:rPr lang="en-US" b="0" dirty="0">
                <a:solidFill>
                  <a:srgbClr val="D4D4D4"/>
                </a:solidFill>
                <a:effectLst/>
                <a:latin typeface="Consolas" panose="020B0609020204030204" pitchFamily="49" charset="0"/>
              </a:rPr>
              <a:t>”) that let you isolate processes from each other. When you use those features, you call it “containers”.“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D4D4D4"/>
                </a:solidFill>
                <a:effectLst/>
                <a:latin typeface="Consolas" panose="020B0609020204030204" pitchFamily="49" charset="0"/>
              </a:rPr>
              <a:t>PROCESS (</a:t>
            </a:r>
            <a:r>
              <a:rPr lang="en-US" b="1" dirty="0" err="1">
                <a:solidFill>
                  <a:srgbClr val="D4D4D4"/>
                </a:solidFill>
                <a:effectLst/>
                <a:latin typeface="Consolas" panose="020B0609020204030204" pitchFamily="49" charset="0"/>
              </a:rPr>
              <a:t>ou</a:t>
            </a:r>
            <a:r>
              <a:rPr lang="en-US" b="1" dirty="0">
                <a:solidFill>
                  <a:srgbClr val="D4D4D4"/>
                </a:solidFill>
                <a:effectLst/>
                <a:latin typeface="Consolas" panose="020B0609020204030204" pitchFamily="49" charset="0"/>
              </a:rPr>
              <a:t> </a:t>
            </a:r>
            <a:r>
              <a:rPr lang="en-US" b="1" dirty="0" err="1">
                <a:solidFill>
                  <a:srgbClr val="D4D4D4"/>
                </a:solidFill>
                <a:effectLst/>
                <a:latin typeface="Consolas" panose="020B0609020204030204" pitchFamily="49" charset="0"/>
              </a:rPr>
              <a:t>processus</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un process </a:t>
            </a:r>
            <a:r>
              <a:rPr lang="en-US" b="0" dirty="0" err="1">
                <a:solidFill>
                  <a:srgbClr val="D4D4D4"/>
                </a:solidFill>
                <a:effectLst/>
                <a:latin typeface="Consolas" panose="020B0609020204030204" pitchFamily="49" charset="0"/>
              </a:rPr>
              <a:t>représente</a:t>
            </a:r>
            <a:r>
              <a:rPr lang="en-US" b="0" dirty="0">
                <a:solidFill>
                  <a:srgbClr val="D4D4D4"/>
                </a:solidFill>
                <a:effectLst/>
                <a:latin typeface="Consolas" panose="020B0609020204030204" pitchFamily="49" charset="0"/>
              </a:rPr>
              <a:t> un </a:t>
            </a:r>
            <a:r>
              <a:rPr lang="en-US" b="0" dirty="0" err="1">
                <a:solidFill>
                  <a:srgbClr val="D4D4D4"/>
                </a:solidFill>
                <a:effectLst/>
                <a:latin typeface="Consolas" panose="020B0609020204030204" pitchFamily="49" charset="0"/>
              </a:rPr>
              <a:t>programme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cours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d’exécution</a:t>
            </a:r>
            <a:endParaRPr lang="en-US" b="0" dirty="0">
              <a:solidFill>
                <a:srgbClr val="D4D4D4"/>
              </a:solidFill>
              <a:effectLst/>
              <a:latin typeface="Consolas" panose="020B0609020204030204" pitchFamily="49" charset="0"/>
            </a:endParaRPr>
          </a:p>
          <a:p>
            <a:pPr marL="0" indent="0" algn="l">
              <a:buFont typeface="Arial" panose="020B0604020202020204" pitchFamily="34" charset="0"/>
              <a:buNone/>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531268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70</a:t>
            </a:fld>
            <a:endParaRPr lang="fr-FR"/>
          </a:p>
        </p:txBody>
      </p:sp>
    </p:spTree>
    <p:extLst>
      <p:ext uri="{BB962C8B-B14F-4D97-AF65-F5344CB8AC3E}">
        <p14:creationId xmlns:p14="http://schemas.microsoft.com/office/powerpoint/2010/main" val="1333208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71</a:t>
            </a:fld>
            <a:endParaRPr lang="fr-FR"/>
          </a:p>
        </p:txBody>
      </p:sp>
    </p:spTree>
    <p:extLst>
      <p:ext uri="{BB962C8B-B14F-4D97-AF65-F5344CB8AC3E}">
        <p14:creationId xmlns:p14="http://schemas.microsoft.com/office/powerpoint/2010/main" val="3387831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72</a:t>
            </a:fld>
            <a:endParaRPr lang="fr-FR"/>
          </a:p>
        </p:txBody>
      </p:sp>
    </p:spTree>
    <p:extLst>
      <p:ext uri="{BB962C8B-B14F-4D97-AF65-F5344CB8AC3E}">
        <p14:creationId xmlns:p14="http://schemas.microsoft.com/office/powerpoint/2010/main" val="1063177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73</a:t>
            </a:fld>
            <a:endParaRPr lang="fr-FR"/>
          </a:p>
        </p:txBody>
      </p:sp>
    </p:spTree>
    <p:extLst>
      <p:ext uri="{BB962C8B-B14F-4D97-AF65-F5344CB8AC3E}">
        <p14:creationId xmlns:p14="http://schemas.microsoft.com/office/powerpoint/2010/main" val="4346753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74</a:t>
            </a:fld>
            <a:endParaRPr lang="fr-FR"/>
          </a:p>
        </p:txBody>
      </p:sp>
    </p:spTree>
    <p:extLst>
      <p:ext uri="{BB962C8B-B14F-4D97-AF65-F5344CB8AC3E}">
        <p14:creationId xmlns:p14="http://schemas.microsoft.com/office/powerpoint/2010/main" val="39210463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J’ai commencé à préparer ce talk fin 2021, avant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&amp; Bard.</a:t>
            </a:r>
          </a:p>
          <a:p>
            <a:r>
              <a:rPr lang="fr-FR" b="0" dirty="0">
                <a:solidFill>
                  <a:srgbClr val="D4D4D4"/>
                </a:solidFill>
                <a:effectLst/>
                <a:latin typeface="Consolas" panose="020B0609020204030204" pitchFamily="49" charset="0"/>
              </a:rPr>
              <a:t>Néanmoins, il m’est arrivé de les utiliser ces derniers mois pour des questions auxquelles j’avais du mal à trouver des réponses.</a:t>
            </a:r>
          </a:p>
          <a:p>
            <a:r>
              <a:rPr lang="fr-FR" b="0" dirty="0">
                <a:solidFill>
                  <a:srgbClr val="D4D4D4"/>
                </a:solidFill>
                <a:effectLst/>
                <a:latin typeface="Consolas" panose="020B0609020204030204" pitchFamily="49" charset="0"/>
              </a:rPr>
              <a:t>Dans tous les cas, à chaque fois que dans mes notes il est indiqué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ou Bard, j’ai systématiquement SYSTEMATIQUEMENT vérifié leurs informations.</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75</a:t>
            </a:fld>
            <a:endParaRPr lang="fr-FR"/>
          </a:p>
        </p:txBody>
      </p:sp>
    </p:spTree>
    <p:extLst>
      <p:ext uri="{BB962C8B-B14F-4D97-AF65-F5344CB8AC3E}">
        <p14:creationId xmlns:p14="http://schemas.microsoft.com/office/powerpoint/2010/main" val="29550882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76</a:t>
            </a:fld>
            <a:endParaRPr lang="fr-FR"/>
          </a:p>
        </p:txBody>
      </p:sp>
    </p:spTree>
    <p:extLst>
      <p:ext uri="{BB962C8B-B14F-4D97-AF65-F5344CB8AC3E}">
        <p14:creationId xmlns:p14="http://schemas.microsoft.com/office/powerpoint/2010/main" val="3584895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Remerciements particuliers à </a:t>
            </a:r>
            <a:r>
              <a:rPr lang="fr-FR" b="1" dirty="0">
                <a:solidFill>
                  <a:srgbClr val="569CD6"/>
                </a:solidFill>
                <a:effectLst/>
                <a:latin typeface="Consolas" panose="020B0609020204030204" pitchFamily="49" charset="0"/>
              </a:rPr>
              <a:t>*Julia Evans*</a:t>
            </a:r>
            <a:r>
              <a:rPr lang="fr-FR" b="0" dirty="0">
                <a:solidFill>
                  <a:srgbClr val="D4D4D4"/>
                </a:solidFill>
                <a:effectLst/>
                <a:latin typeface="Consolas" panose="020B0609020204030204" pitchFamily="49" charset="0"/>
              </a:rPr>
              <a:t> (@b0rk), dont je trouve le travail fantastique 👍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celles et ceux qui ne la connaissent pas, Julia </a:t>
            </a:r>
            <a:r>
              <a:rPr lang="fr-FR" b="1" dirty="0">
                <a:solidFill>
                  <a:srgbClr val="D4D4D4"/>
                </a:solidFill>
                <a:effectLst/>
                <a:latin typeface="Consolas" panose="020B0609020204030204" pitchFamily="49" charset="0"/>
              </a:rPr>
              <a:t>vulgarise des concepts compliqués en BD</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C'est concis et limpide, je ne saurais que trop vous conseiller d'aller jeter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à son travail.</a:t>
            </a:r>
          </a:p>
          <a:p>
            <a:r>
              <a:rPr lang="fr-FR" b="0" dirty="0">
                <a:solidFill>
                  <a:srgbClr val="D4D4D4"/>
                </a:solidFill>
                <a:effectLst/>
                <a:latin typeface="Consolas" panose="020B0609020204030204" pitchFamily="49" charset="0"/>
              </a:rPr>
              <a:t>Elle publie régulièrement sur Twitter et pour la soutenir vous pouvez également acheter ses "</a:t>
            </a:r>
            <a:r>
              <a:rPr lang="fr-FR" b="0" dirty="0" err="1">
                <a:solidFill>
                  <a:srgbClr val="D4D4D4"/>
                </a:solidFill>
                <a:effectLst/>
                <a:latin typeface="Consolas" panose="020B0609020204030204" pitchFamily="49" charset="0"/>
              </a:rPr>
              <a:t>zines</a:t>
            </a:r>
            <a:r>
              <a:rPr lang="fr-FR" b="0" dirty="0">
                <a:solidFill>
                  <a:srgbClr val="D4D4D4"/>
                </a:solidFill>
                <a:effectLst/>
                <a:latin typeface="Consolas" panose="020B0609020204030204" pitchFamily="49" charset="0"/>
              </a:rPr>
              <a:t>" pour quelques euros sur son site https://wizardzines.com/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dans le cas de ce talk, tout particulièrement le </a:t>
            </a:r>
            <a:r>
              <a:rPr lang="fr-FR" b="0" dirty="0" err="1">
                <a:solidFill>
                  <a:srgbClr val="D4D4D4"/>
                </a:solidFill>
                <a:effectLst/>
                <a:latin typeface="Consolas" panose="020B0609020204030204" pitchFamily="49" charset="0"/>
              </a:rPr>
              <a:t>zine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*"How containers </a:t>
            </a:r>
            <a:r>
              <a:rPr lang="fr-FR" b="1" dirty="0" err="1">
                <a:solidFill>
                  <a:srgbClr val="569CD6"/>
                </a:solidFill>
                <a:effectLst/>
                <a:latin typeface="Consolas" panose="020B0609020204030204" pitchFamily="49" charset="0"/>
              </a:rPr>
              <a:t>work</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77</a:t>
            </a:fld>
            <a:endParaRPr lang="fr-FR"/>
          </a:p>
        </p:txBody>
      </p:sp>
    </p:spTree>
    <p:extLst>
      <p:ext uri="{BB962C8B-B14F-4D97-AF65-F5344CB8AC3E}">
        <p14:creationId xmlns:p14="http://schemas.microsoft.com/office/powerpoint/2010/main" val="25333356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Voilà, notre voyage dans le temps est terminé.</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Je vous remercie et j'espère que vous avez pu découvrir des choses que vous ne saviez pas sur l'histoire de la conteneurisation depuis ses lointains débuts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78</a:t>
            </a:fld>
            <a:endParaRPr lang="fr-FR"/>
          </a:p>
        </p:txBody>
      </p:sp>
    </p:spTree>
    <p:extLst>
      <p:ext uri="{BB962C8B-B14F-4D97-AF65-F5344CB8AC3E}">
        <p14:creationId xmlns:p14="http://schemas.microsoft.com/office/powerpoint/2010/main" val="182450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L'autre concept dont il est question est celui de </a:t>
            </a:r>
            <a:r>
              <a:rPr lang="fr-FR" b="1" dirty="0">
                <a:solidFill>
                  <a:srgbClr val="569CD6"/>
                </a:solidFill>
                <a:effectLst/>
                <a:latin typeface="Consolas" panose="020B0609020204030204" pitchFamily="49" charset="0"/>
              </a:rPr>
              <a:t>*runtime*</a:t>
            </a:r>
            <a:r>
              <a:rPr lang="fr-FR" b="0" dirty="0">
                <a:solidFill>
                  <a:srgbClr val="D4D4D4"/>
                </a:solidFill>
                <a:effectLst/>
                <a:latin typeface="Consolas" panose="020B0609020204030204" pitchFamily="49" charset="0"/>
              </a:rPr>
              <a:t>, ou environnement d'exécution.</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Alors, runtime, runtime </a:t>
            </a:r>
            <a:r>
              <a:rPr lang="fr-FR" b="0" dirty="0" err="1">
                <a:solidFill>
                  <a:srgbClr val="D4D4D4"/>
                </a:solidFill>
                <a:effectLst/>
                <a:latin typeface="Consolas" panose="020B0609020204030204" pitchFamily="49" charset="0"/>
              </a:rPr>
              <a:t>environment</a:t>
            </a:r>
            <a:r>
              <a:rPr lang="fr-FR" b="0" dirty="0">
                <a:solidFill>
                  <a:srgbClr val="D4D4D4"/>
                </a:solidFill>
                <a:effectLst/>
                <a:latin typeface="Consolas" panose="020B0609020204030204" pitchFamily="49" charset="0"/>
              </a:rPr>
              <a:t>, RTE, environnement d'exécution, toutes ces expressions sont </a:t>
            </a:r>
            <a:r>
              <a:rPr lang="fr-FR" b="1" dirty="0">
                <a:solidFill>
                  <a:srgbClr val="569CD6"/>
                </a:solidFill>
                <a:effectLst/>
                <a:latin typeface="Consolas" panose="020B0609020204030204" pitchFamily="49" charset="0"/>
              </a:rPr>
              <a:t>*synonymes*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la définition que l'on peut en donner est qu'un runtime est la pile logicielle offrant les services nécessaires à l'exécution d'applications, et </a:t>
            </a:r>
            <a:r>
              <a:rPr lang="fr-FR" b="1" dirty="0">
                <a:solidFill>
                  <a:srgbClr val="569CD6"/>
                </a:solidFill>
                <a:effectLst/>
                <a:latin typeface="Consolas" panose="020B0609020204030204" pitchFamily="49" charset="0"/>
              </a:rPr>
              <a:t>*UNIQUEMENT l’exécution*</a:t>
            </a:r>
            <a:r>
              <a:rPr lang="fr-FR" b="0" dirty="0">
                <a:solidFill>
                  <a:srgbClr val="D4D4D4"/>
                </a:solidFill>
                <a:effectLst/>
                <a:latin typeface="Consolas" panose="020B0609020204030204" pitchFamily="49" charset="0"/>
              </a:rPr>
              <a:t>, PAS la compilation, et cela, </a:t>
            </a:r>
            <a:r>
              <a:rPr lang="fr-FR" b="1" dirty="0">
                <a:solidFill>
                  <a:srgbClr val="569CD6"/>
                </a:solidFill>
                <a:effectLst/>
                <a:latin typeface="Consolas" panose="020B0609020204030204" pitchFamily="49" charset="0"/>
              </a:rPr>
              <a:t>*indépendamment du système d'exploitation*</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Le runtime met à disposition un certain nombre de fonctions de base au service de la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du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ou du </a:t>
            </a:r>
            <a:r>
              <a:rPr lang="fr-FR" b="1" dirty="0">
                <a:solidFill>
                  <a:srgbClr val="569CD6"/>
                </a:solidFill>
                <a:effectLst/>
                <a:latin typeface="Consolas" panose="020B0609020204030204" pitchFamily="49" charset="0"/>
              </a:rPr>
              <a:t>*matériel*</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*exécute ces fonctions à la place de l’application*</a:t>
            </a:r>
            <a:r>
              <a:rPr lang="fr-FR" b="0" dirty="0">
                <a:solidFill>
                  <a:srgbClr val="D4D4D4"/>
                </a:solidFill>
                <a:effectLst/>
                <a:latin typeface="Consolas" panose="020B0609020204030204" pitchFamily="49" charset="0"/>
              </a:rPr>
              <a:t>, indépendamment du système d’exploitation. C'est en fait le runtime qui fait donc le lien entre l’application et le système d’exploitation.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8</a:t>
            </a:fld>
            <a:endParaRPr lang="fr-FR"/>
          </a:p>
        </p:txBody>
      </p:sp>
    </p:spTree>
    <p:extLst>
      <p:ext uri="{BB962C8B-B14F-4D97-AF65-F5344CB8AC3E}">
        <p14:creationId xmlns:p14="http://schemas.microsoft.com/office/powerpoint/2010/main" val="319261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Un exemple bien connu de runtime est tout simplement le </a:t>
            </a:r>
            <a:r>
              <a:rPr lang="fr-FR" b="1" dirty="0">
                <a:solidFill>
                  <a:srgbClr val="569CD6"/>
                </a:solidFill>
                <a:effectLst/>
                <a:latin typeface="Consolas" panose="020B0609020204030204" pitchFamily="49" charset="0"/>
              </a:rPr>
              <a:t>*JRE de Java*</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Ce dernier englobe la </a:t>
            </a:r>
            <a:r>
              <a:rPr lang="fr-FR" b="1" dirty="0">
                <a:solidFill>
                  <a:srgbClr val="569CD6"/>
                </a:solidFill>
                <a:effectLst/>
                <a:latin typeface="Consolas" panose="020B0609020204030204" pitchFamily="49" charset="0"/>
              </a:rPr>
              <a:t>*JVM*</a:t>
            </a:r>
            <a:r>
              <a:rPr lang="fr-FR" b="0" dirty="0">
                <a:solidFill>
                  <a:srgbClr val="D4D4D4"/>
                </a:solidFill>
                <a:effectLst/>
                <a:latin typeface="Consolas" panose="020B0609020204030204" pitchFamily="49" charset="0"/>
              </a:rPr>
              <a:t> et la </a:t>
            </a:r>
            <a:r>
              <a:rPr lang="fr-FR" b="1" dirty="0">
                <a:solidFill>
                  <a:srgbClr val="569CD6"/>
                </a:solidFill>
                <a:effectLst/>
                <a:latin typeface="Consolas" panose="020B0609020204030204" pitchFamily="49" charset="0"/>
              </a:rPr>
              <a:t>*JCL*</a:t>
            </a:r>
            <a:r>
              <a:rPr lang="fr-FR" b="0" dirty="0">
                <a:solidFill>
                  <a:srgbClr val="D4D4D4"/>
                </a:solidFill>
                <a:effectLst/>
                <a:latin typeface="Consolas" panose="020B0609020204030204" pitchFamily="49" charset="0"/>
              </a:rPr>
              <a:t>, la </a:t>
            </a:r>
            <a:r>
              <a:rPr lang="fr-FR" b="1" dirty="0">
                <a:solidFill>
                  <a:srgbClr val="569CD6"/>
                </a:solidFill>
                <a:effectLst/>
                <a:latin typeface="Consolas" panose="020B0609020204030204" pitchFamily="49" charset="0"/>
              </a:rPr>
              <a:t>*Java Class Library*</a:t>
            </a:r>
            <a:r>
              <a:rPr lang="fr-FR" b="0" dirty="0">
                <a:solidFill>
                  <a:srgbClr val="D4D4D4"/>
                </a:solidFill>
                <a:effectLst/>
                <a:latin typeface="Consolas" panose="020B0609020204030204" pitchFamily="49" charset="0"/>
              </a:rPr>
              <a:t>, un ensemble de classes procurant à la JVM tout ce dont elle a besoin pour exécuter une application Java d'un point de vue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système de </a:t>
            </a:r>
            <a:r>
              <a:rPr lang="fr-FR" b="1" dirty="0">
                <a:solidFill>
                  <a:srgbClr val="569CD6"/>
                </a:solidFill>
                <a:effectLst/>
                <a:latin typeface="Consolas" panose="020B0609020204030204" pitchFamily="49" charset="0"/>
              </a:rPr>
              <a:t>*fichiers*</a:t>
            </a:r>
            <a:r>
              <a:rPr lang="fr-FR" b="0" dirty="0">
                <a:solidFill>
                  <a:srgbClr val="D4D4D4"/>
                </a:solidFill>
                <a:effectLst/>
                <a:latin typeface="Consolas" panose="020B0609020204030204" pitchFamily="49" charset="0"/>
              </a:rPr>
              <a:t>, spécificités </a:t>
            </a:r>
            <a:r>
              <a:rPr lang="fr-FR" b="1" dirty="0">
                <a:solidFill>
                  <a:srgbClr val="569CD6"/>
                </a:solidFill>
                <a:effectLst/>
                <a:latin typeface="Consolas" panose="020B0609020204030204" pitchFamily="49" charset="0"/>
              </a:rPr>
              <a:t>*matérielles*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On peut également donner d'autres exemples : </a:t>
            </a:r>
          </a:p>
          <a:p>
            <a:endParaRPr lang="fr-FR"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fr-FR" b="1" dirty="0">
                <a:solidFill>
                  <a:srgbClr val="569CD6"/>
                </a:solidFill>
                <a:effectLst/>
                <a:latin typeface="Consolas" panose="020B0609020204030204" pitchFamily="49" charset="0"/>
              </a:rPr>
              <a:t>*Node.js*</a:t>
            </a:r>
            <a:r>
              <a:rPr lang="fr-FR" b="0" dirty="0">
                <a:solidFill>
                  <a:srgbClr val="D4D4D4"/>
                </a:solidFill>
                <a:effectLst/>
                <a:latin typeface="Consolas" panose="020B0609020204030204" pitchFamily="49" charset="0"/>
              </a:rPr>
              <a:t> : qui est un environnement d'exécution permettant d'exécuter du </a:t>
            </a:r>
            <a:r>
              <a:rPr lang="fr-FR" b="1" dirty="0">
                <a:solidFill>
                  <a:srgbClr val="569CD6"/>
                </a:solidFill>
                <a:effectLst/>
                <a:latin typeface="Consolas" panose="020B0609020204030204" pitchFamily="49" charset="0"/>
              </a:rPr>
              <a:t>*code Javascript*</a:t>
            </a:r>
            <a:r>
              <a:rPr lang="fr-FR" b="0" dirty="0">
                <a:solidFill>
                  <a:srgbClr val="D4D4D4"/>
                </a:solidFill>
                <a:effectLst/>
                <a:latin typeface="Consolas" panose="020B0609020204030204" pitchFamily="49" charset="0"/>
              </a:rPr>
              <a:t> côté serveur.</a:t>
            </a:r>
          </a:p>
          <a:p>
            <a:pPr marL="171450" indent="-171450">
              <a:buFont typeface="Arial" panose="020B0604020202020204" pitchFamily="34" charset="0"/>
              <a:buChar char="•"/>
            </a:pPr>
            <a:r>
              <a:rPr lang="fr-FR" b="0" dirty="0">
                <a:solidFill>
                  <a:srgbClr val="D4D4D4"/>
                </a:solidFill>
                <a:effectLst/>
                <a:latin typeface="Consolas" panose="020B0609020204030204" pitchFamily="49" charset="0"/>
              </a:rPr>
              <a:t>On y pense moins, mais il y a également le bon vieux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Cygwin</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qui est un environnement d’exécution permettant aux </a:t>
            </a:r>
            <a:r>
              <a:rPr lang="fr-FR" b="1" dirty="0">
                <a:solidFill>
                  <a:srgbClr val="D4D4D4"/>
                </a:solidFill>
                <a:effectLst/>
                <a:latin typeface="Consolas" panose="020B0609020204030204" pitchFamily="49" charset="0"/>
              </a:rPr>
              <a:t>applications Linux</a:t>
            </a:r>
            <a:r>
              <a:rPr lang="fr-FR" b="0" dirty="0">
                <a:solidFill>
                  <a:srgbClr val="D4D4D4"/>
                </a:solidFill>
                <a:effectLst/>
                <a:latin typeface="Consolas" panose="020B0609020204030204" pitchFamily="49" charset="0"/>
              </a:rPr>
              <a:t> de fonctionner sur d'autres OS comme Windows ou </a:t>
            </a:r>
            <a:r>
              <a:rPr lang="fr-FR" b="0" dirty="0" err="1">
                <a:solidFill>
                  <a:srgbClr val="D4D4D4"/>
                </a:solidFill>
                <a:effectLst/>
                <a:latin typeface="Consolas" panose="020B0609020204030204" pitchFamily="49" charset="0"/>
              </a:rPr>
              <a:t>macOS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9</a:t>
            </a:fld>
            <a:endParaRPr lang="fr-FR"/>
          </a:p>
        </p:txBody>
      </p:sp>
    </p:spTree>
    <p:extLst>
      <p:ext uri="{BB962C8B-B14F-4D97-AF65-F5344CB8AC3E}">
        <p14:creationId xmlns:p14="http://schemas.microsoft.com/office/powerpoint/2010/main" val="3523691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098" t="1" r="15638" b="262"/>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163650" y="-25758"/>
            <a:ext cx="1003491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3399" h="6883758">
                <a:moveTo>
                  <a:pt x="1" y="6883758"/>
                </a:moveTo>
                <a:lnTo>
                  <a:pt x="7171923" y="6870879"/>
                </a:lnTo>
                <a:lnTo>
                  <a:pt x="9983399" y="6870879"/>
                </a:lnTo>
                <a:lnTo>
                  <a:pt x="9065117" y="25758"/>
                </a:lnTo>
                <a:lnTo>
                  <a:pt x="0" y="0"/>
                </a:lnTo>
                <a:cubicBezTo>
                  <a:pt x="0" y="2294586"/>
                  <a:pt x="1" y="4589172"/>
                  <a:pt x="1" y="6883758"/>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7008" r="17008"/>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Rectangle 2">
            <a:extLst>
              <a:ext uri="{FF2B5EF4-FFF2-40B4-BE49-F238E27FC236}">
                <a16:creationId xmlns:a16="http://schemas.microsoft.com/office/drawing/2014/main" id="{4D98CC8B-F5C1-6F74-5ECD-4E4E9666F3F5}"/>
              </a:ext>
            </a:extLst>
          </p:cNvPr>
          <p:cNvSpPr/>
          <p:nvPr userDrawn="1"/>
        </p:nvSpPr>
        <p:spPr>
          <a:xfrm>
            <a:off x="0" y="0"/>
            <a:ext cx="12192000" cy="6858000"/>
          </a:xfrm>
          <a:prstGeom prst="rect">
            <a:avLst/>
          </a:prstGeom>
          <a:gradFill>
            <a:gsLst>
              <a:gs pos="5000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B4E32B1-B092-EAE9-D4E6-AC517A75DB3D}"/>
              </a:ext>
            </a:extLst>
          </p:cNvPr>
          <p:cNvSpPr/>
          <p:nvPr userDrawn="1"/>
        </p:nvSpPr>
        <p:spPr>
          <a:xfrm rot="16602627">
            <a:off x="1206930" y="2080637"/>
            <a:ext cx="7233935" cy="270220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35" h="2702205">
                <a:moveTo>
                  <a:pt x="0" y="3277"/>
                </a:moveTo>
                <a:lnTo>
                  <a:pt x="6918570" y="0"/>
                </a:lnTo>
                <a:lnTo>
                  <a:pt x="7233935" y="2702205"/>
                </a:lnTo>
                <a:lnTo>
                  <a:pt x="322862" y="2700561"/>
                </a:lnTo>
                <a:lnTo>
                  <a:pt x="0" y="3277"/>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697832" y="-2"/>
            <a:ext cx="6501800" cy="6858569"/>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92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8DC9D-5196-E9B4-EAE3-19DB68486AF0}"/>
              </a:ext>
            </a:extLst>
          </p:cNvPr>
          <p:cNvSpPr/>
          <p:nvPr userDrawn="1"/>
        </p:nvSpPr>
        <p:spPr>
          <a:xfrm>
            <a:off x="123825"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528206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4CC8DC9D-5196-E9B4-EAE3-19DB68486AF0}"/>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533168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6055" b="605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624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r="130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9073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15/04/2023</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92" r:id="rId3"/>
    <p:sldLayoutId id="2147483698" r:id="rId4"/>
    <p:sldLayoutId id="214748370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devoxx.fr/2023/03/29/comment-bien-preparer-devoxx-france-202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b0rk/status/121434183104925287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b0rk/status/1249775569371377667"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fosterelli.co/privilege-escalation-via-docke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sysdig.com/blog/2022-cloud-native-security-usage-report/"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7.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Ardemius/history-of-containerization"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github.com/Ardemius/history-of-containerization/blob/main/history-of-containerization-notes.adoc" TargetMode="External"/><Relationship Id="rId4" Type="http://schemas.openxmlformats.org/officeDocument/2006/relationships/hyperlink" Target="https://github.com/Ardemius/history-of-containerization/blob/main/chronology-all-dates.ado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izardzines.com/zines/containers/"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www.ianlewis.org/en/container-runtimes-part-1-introduction-container-r" TargetMode="External"/><Relationship Id="rId5" Type="http://schemas.openxmlformats.org/officeDocument/2006/relationships/hyperlink" Target="https://www.youtube.com/watch?v=3N3n9FzebAA" TargetMode="External"/><Relationship Id="rId4" Type="http://schemas.openxmlformats.org/officeDocument/2006/relationships/image" Target="../media/image61.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D4969041-6583-CA71-1DDE-0494E3123904}"/>
              </a:ext>
            </a:extLst>
          </p:cNvPr>
          <p:cNvSpPr txBox="1"/>
          <p:nvPr/>
        </p:nvSpPr>
        <p:spPr>
          <a:xfrm>
            <a:off x="2272224" y="1855097"/>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ED153252-4E9B-939F-F989-2E243057599D}"/>
              </a:ext>
            </a:extLst>
          </p:cNvPr>
          <p:cNvCxnSpPr/>
          <p:nvPr/>
        </p:nvCxnSpPr>
        <p:spPr>
          <a:xfrm flipH="1" flipV="1">
            <a:off x="2369165" y="2396916"/>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AC42B2CE-A1C7-8CC4-A59A-F977B6915065}"/>
              </a:ext>
            </a:extLst>
          </p:cNvPr>
          <p:cNvCxnSpPr/>
          <p:nvPr/>
        </p:nvCxnSpPr>
        <p:spPr>
          <a:xfrm flipH="1">
            <a:off x="2382041" y="2403266"/>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23">
            <a:extLst>
              <a:ext uri="{FF2B5EF4-FFF2-40B4-BE49-F238E27FC236}">
                <a16:creationId xmlns:a16="http://schemas.microsoft.com/office/drawing/2014/main" id="{E1B56C98-0C09-7D96-460B-23AEFA0153EF}"/>
              </a:ext>
            </a:extLst>
          </p:cNvPr>
          <p:cNvSpPr txBox="1"/>
          <p:nvPr/>
        </p:nvSpPr>
        <p:spPr>
          <a:xfrm>
            <a:off x="2272224" y="2720602"/>
            <a:ext cx="9518723" cy="2800767"/>
          </a:xfrm>
          <a:prstGeom prst="rect">
            <a:avLst/>
          </a:prstGeom>
          <a:noFill/>
        </p:spPr>
        <p:txBody>
          <a:bodyPr wrap="square" rtlCol="0">
            <a:spAutoFit/>
          </a:bodyPr>
          <a:lstStyle/>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De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chroot</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à Docker,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Podman</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et maintenant les modules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Wasm</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40 ans d'évolution de la conteneurisation</a:t>
            </a:r>
          </a:p>
        </p:txBody>
      </p:sp>
      <p:sp>
        <p:nvSpPr>
          <p:cNvPr id="3" name="TextBox 23">
            <a:extLst>
              <a:ext uri="{FF2B5EF4-FFF2-40B4-BE49-F238E27FC236}">
                <a16:creationId xmlns:a16="http://schemas.microsoft.com/office/drawing/2014/main" id="{27B0D006-8784-C5E4-E20E-03731C6B7C6D}"/>
              </a:ext>
            </a:extLst>
          </p:cNvPr>
          <p:cNvSpPr txBox="1"/>
          <p:nvPr/>
        </p:nvSpPr>
        <p:spPr>
          <a:xfrm>
            <a:off x="8793707" y="5330872"/>
            <a:ext cx="3298209" cy="1015663"/>
          </a:xfrm>
          <a:prstGeom prst="rect">
            <a:avLst/>
          </a:prstGeom>
          <a:noFill/>
        </p:spPr>
        <p:txBody>
          <a:bodyPr wrap="square" rtlCol="0">
            <a:spAutoFit/>
          </a:bodyPr>
          <a:lstStyle/>
          <a:p>
            <a:pPr>
              <a:lnSpc>
                <a:spcPct val="200000"/>
              </a:lnSpc>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 SCHWENDER</a:t>
            </a:r>
          </a:p>
          <a:p>
            <a:r>
              <a:rPr lang="en-US" sz="20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Softeam</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3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2" name="Group 1">
            <a:extLst>
              <a:ext uri="{FF2B5EF4-FFF2-40B4-BE49-F238E27FC236}">
                <a16:creationId xmlns:a16="http://schemas.microsoft.com/office/drawing/2014/main" id="{29154E9A-AE75-94FA-CE54-B463CAD81AF7}"/>
              </a:ext>
            </a:extLst>
          </p:cNvPr>
          <p:cNvGrpSpPr/>
          <p:nvPr/>
        </p:nvGrpSpPr>
        <p:grpSpPr>
          <a:xfrm>
            <a:off x="4263163" y="1433594"/>
            <a:ext cx="2101303" cy="2855890"/>
            <a:chOff x="2464641" y="2178548"/>
            <a:chExt cx="2101303" cy="2855890"/>
          </a:xfrm>
        </p:grpSpPr>
        <p:sp>
          <p:nvSpPr>
            <p:cNvPr id="10" name="Rectangle: Rounded Corners 9">
              <a:extLst>
                <a:ext uri="{FF2B5EF4-FFF2-40B4-BE49-F238E27FC236}">
                  <a16:creationId xmlns:a16="http://schemas.microsoft.com/office/drawing/2014/main" id="{00070CB1-0FC5-3D44-4BE1-CE4B72FC4C39}"/>
                </a:ext>
              </a:extLst>
            </p:cNvPr>
            <p:cNvSpPr/>
            <p:nvPr/>
          </p:nvSpPr>
          <p:spPr>
            <a:xfrm>
              <a:off x="2464641" y="217854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Rounded Corners 10">
              <a:extLst>
                <a:ext uri="{FF2B5EF4-FFF2-40B4-BE49-F238E27FC236}">
                  <a16:creationId xmlns:a16="http://schemas.microsoft.com/office/drawing/2014/main" id="{CB934F42-999F-42B0-BC90-4FEA1307BA0B}"/>
                </a:ext>
              </a:extLst>
            </p:cNvPr>
            <p:cNvSpPr/>
            <p:nvPr/>
          </p:nvSpPr>
          <p:spPr>
            <a:xfrm>
              <a:off x="2617042" y="233094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2E15F9CA-F7CD-DAEF-4512-06F4325E9EFE}"/>
                </a:ext>
              </a:extLst>
            </p:cNvPr>
            <p:cNvSpPr txBox="1"/>
            <p:nvPr/>
          </p:nvSpPr>
          <p:spPr>
            <a:xfrm>
              <a:off x="2882985" y="252027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Virtual machine</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23">
              <a:extLst>
                <a:ext uri="{FF2B5EF4-FFF2-40B4-BE49-F238E27FC236}">
                  <a16:creationId xmlns:a16="http://schemas.microsoft.com/office/drawing/2014/main" id="{660AEBB1-1DF0-C0C8-F0C1-3BA9C360080D}"/>
                </a:ext>
              </a:extLst>
            </p:cNvPr>
            <p:cNvSpPr txBox="1"/>
            <p:nvPr/>
          </p:nvSpPr>
          <p:spPr>
            <a:xfrm>
              <a:off x="2617042" y="378934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23">
              <a:extLst>
                <a:ext uri="{FF2B5EF4-FFF2-40B4-BE49-F238E27FC236}">
                  <a16:creationId xmlns:a16="http://schemas.microsoft.com/office/drawing/2014/main" id="{2FC3302A-C068-7B8C-5D1F-193C6F91FC53}"/>
                </a:ext>
              </a:extLst>
            </p:cNvPr>
            <p:cNvSpPr txBox="1"/>
            <p:nvPr/>
          </p:nvSpPr>
          <p:spPr>
            <a:xfrm>
              <a:off x="2464641" y="4511218"/>
              <a:ext cx="2101303"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Runtime</a:t>
              </a:r>
            </a:p>
            <a:p>
              <a:pPr algn="ctr"/>
              <a:r>
                <a:rPr lang="fr-F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3F737FC-5D06-7893-7474-84856758DDCE}"/>
              </a:ext>
            </a:extLst>
          </p:cNvPr>
          <p:cNvGrpSpPr/>
          <p:nvPr/>
        </p:nvGrpSpPr>
        <p:grpSpPr>
          <a:xfrm>
            <a:off x="6917046" y="1432114"/>
            <a:ext cx="2101303" cy="2640447"/>
            <a:chOff x="5118524" y="2177068"/>
            <a:chExt cx="2101303" cy="2640447"/>
          </a:xfrm>
        </p:grpSpPr>
        <p:sp>
          <p:nvSpPr>
            <p:cNvPr id="21" name="Rectangle: Rounded Corners 20">
              <a:extLst>
                <a:ext uri="{FF2B5EF4-FFF2-40B4-BE49-F238E27FC236}">
                  <a16:creationId xmlns:a16="http://schemas.microsoft.com/office/drawing/2014/main" id="{DE874997-50C6-9EEB-85E0-E84403B99209}"/>
                </a:ext>
              </a:extLst>
            </p:cNvPr>
            <p:cNvSpPr/>
            <p:nvPr/>
          </p:nvSpPr>
          <p:spPr>
            <a:xfrm>
              <a:off x="5118524" y="217706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Rounded Corners 21">
              <a:extLst>
                <a:ext uri="{FF2B5EF4-FFF2-40B4-BE49-F238E27FC236}">
                  <a16:creationId xmlns:a16="http://schemas.microsoft.com/office/drawing/2014/main" id="{16B38C98-FA3F-9841-0A0E-0DF4C62CE0C6}"/>
                </a:ext>
              </a:extLst>
            </p:cNvPr>
            <p:cNvSpPr/>
            <p:nvPr/>
          </p:nvSpPr>
          <p:spPr>
            <a:xfrm>
              <a:off x="5270925" y="232946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C24549FB-D8FE-F711-30F5-0C065236CC66}"/>
                </a:ext>
              </a:extLst>
            </p:cNvPr>
            <p:cNvSpPr txBox="1"/>
            <p:nvPr/>
          </p:nvSpPr>
          <p:spPr>
            <a:xfrm>
              <a:off x="5536868" y="251879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V8 Javascript engine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ZoneTexte 23">
              <a:extLst>
                <a:ext uri="{FF2B5EF4-FFF2-40B4-BE49-F238E27FC236}">
                  <a16:creationId xmlns:a16="http://schemas.microsoft.com/office/drawing/2014/main" id="{BAB3632B-B455-6EAC-2FEA-C0B6F7D21BB6}"/>
                </a:ext>
              </a:extLst>
            </p:cNvPr>
            <p:cNvSpPr txBox="1"/>
            <p:nvPr/>
          </p:nvSpPr>
          <p:spPr>
            <a:xfrm>
              <a:off x="5270925" y="378786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 API et modules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ZoneTexte 23">
              <a:extLst>
                <a:ext uri="{FF2B5EF4-FFF2-40B4-BE49-F238E27FC236}">
                  <a16:creationId xmlns:a16="http://schemas.microsoft.com/office/drawing/2014/main" id="{53225C25-ED6D-A7CC-8E67-6C8BF8A10EC5}"/>
                </a:ext>
              </a:extLst>
            </p:cNvPr>
            <p:cNvSpPr txBox="1"/>
            <p:nvPr/>
          </p:nvSpPr>
          <p:spPr>
            <a:xfrm>
              <a:off x="5118524" y="4509738"/>
              <a:ext cx="2101303"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17487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mixe les 2 et…</a:t>
            </a:r>
          </a:p>
        </p:txBody>
      </p:sp>
      <p:grpSp>
        <p:nvGrpSpPr>
          <p:cNvPr id="17" name="Group 16">
            <a:extLst>
              <a:ext uri="{FF2B5EF4-FFF2-40B4-BE49-F238E27FC236}">
                <a16:creationId xmlns:a16="http://schemas.microsoft.com/office/drawing/2014/main" id="{69EF7DC7-FB0C-4280-0AC9-DC6753895DB1}"/>
              </a:ext>
            </a:extLst>
          </p:cNvPr>
          <p:cNvGrpSpPr/>
          <p:nvPr/>
        </p:nvGrpSpPr>
        <p:grpSpPr>
          <a:xfrm>
            <a:off x="3343759" y="1850410"/>
            <a:ext cx="6848454" cy="2703339"/>
            <a:chOff x="3343759" y="1850410"/>
            <a:chExt cx="6848454" cy="2703339"/>
          </a:xfrm>
        </p:grpSpPr>
        <p:sp>
          <p:nvSpPr>
            <p:cNvPr id="3" name="ZoneTexte 2">
              <a:extLst>
                <a:ext uri="{FF2B5EF4-FFF2-40B4-BE49-F238E27FC236}">
                  <a16:creationId xmlns:a16="http://schemas.microsoft.com/office/drawing/2014/main" id="{B0FF712C-10F1-C2FF-823F-83BF22B51813}"/>
                </a:ext>
              </a:extLst>
            </p:cNvPr>
            <p:cNvSpPr txBox="1"/>
            <p:nvPr/>
          </p:nvSpPr>
          <p:spPr>
            <a:xfrm>
              <a:off x="4099302" y="1850410"/>
              <a:ext cx="533737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 name="ZoneTexte 2">
              <a:extLst>
                <a:ext uri="{FF2B5EF4-FFF2-40B4-BE49-F238E27FC236}">
                  <a16:creationId xmlns:a16="http://schemas.microsoft.com/office/drawing/2014/main" id="{B1796F81-04CD-C6FA-B160-640FECCE4924}"/>
                </a:ext>
              </a:extLst>
            </p:cNvPr>
            <p:cNvSpPr txBox="1"/>
            <p:nvPr/>
          </p:nvSpPr>
          <p:spPr>
            <a:xfrm>
              <a:off x="3343759" y="3307254"/>
              <a:ext cx="6848454" cy="1246495"/>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Pile logicielle offrant les services nécessaires à l’exécution de groupes de processus isolés</a:t>
              </a:r>
            </a:p>
          </p:txBody>
        </p:sp>
        <p:grpSp>
          <p:nvGrpSpPr>
            <p:cNvPr id="16" name="Group 15">
              <a:extLst>
                <a:ext uri="{FF2B5EF4-FFF2-40B4-BE49-F238E27FC236}">
                  <a16:creationId xmlns:a16="http://schemas.microsoft.com/office/drawing/2014/main" id="{A7B37F7D-C53C-6058-1EA2-E43A5D39B5A6}"/>
                </a:ext>
              </a:extLst>
            </p:cNvPr>
            <p:cNvGrpSpPr/>
            <p:nvPr/>
          </p:nvGrpSpPr>
          <p:grpSpPr>
            <a:xfrm>
              <a:off x="6491963" y="2530705"/>
              <a:ext cx="552046" cy="573307"/>
              <a:chOff x="9867302" y="5022599"/>
              <a:chExt cx="552046" cy="573307"/>
            </a:xfrm>
          </p:grpSpPr>
          <p:sp>
            <p:nvSpPr>
              <p:cNvPr id="14" name="ZoneTexte 2">
                <a:extLst>
                  <a:ext uri="{FF2B5EF4-FFF2-40B4-BE49-F238E27FC236}">
                    <a16:creationId xmlns:a16="http://schemas.microsoft.com/office/drawing/2014/main" id="{F63EF272-21BC-B480-9EC2-23A615C48889}"/>
                  </a:ext>
                </a:extLst>
              </p:cNvPr>
              <p:cNvSpPr txBox="1"/>
              <p:nvPr/>
            </p:nvSpPr>
            <p:spPr>
              <a:xfrm>
                <a:off x="9867302" y="5118852"/>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2">
                <a:extLst>
                  <a:ext uri="{FF2B5EF4-FFF2-40B4-BE49-F238E27FC236}">
                    <a16:creationId xmlns:a16="http://schemas.microsoft.com/office/drawing/2014/main" id="{E69EA5D0-C157-4DA3-450C-C08D8A3F331E}"/>
                  </a:ext>
                </a:extLst>
              </p:cNvPr>
              <p:cNvSpPr txBox="1"/>
              <p:nvPr/>
            </p:nvSpPr>
            <p:spPr>
              <a:xfrm>
                <a:off x="9867302" y="5022599"/>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spTree>
    <p:extLst>
      <p:ext uri="{BB962C8B-B14F-4D97-AF65-F5344CB8AC3E}">
        <p14:creationId xmlns:p14="http://schemas.microsoft.com/office/powerpoint/2010/main" val="315667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00898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602521"/>
            <a:ext cx="4989550" cy="6077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L’idée de fond : Besoin de mieux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 le code applicatif</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9" name="Picture 8" descr="A picture containing text, person&#10;&#10;Description automatically generated">
            <a:extLst>
              <a:ext uri="{FF2B5EF4-FFF2-40B4-BE49-F238E27FC236}">
                <a16:creationId xmlns:a16="http://schemas.microsoft.com/office/drawing/2014/main" id="{F254E0BC-213F-C4AB-1F3C-DE6DC324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82" y="1586574"/>
            <a:ext cx="4727999" cy="3786093"/>
          </a:xfrm>
          <a:prstGeom prst="rect">
            <a:avLst/>
          </a:prstGeom>
        </p:spPr>
      </p:pic>
      <p:sp>
        <p:nvSpPr>
          <p:cNvPr id="14" name="ZoneTexte 7">
            <a:extLst>
              <a:ext uri="{FF2B5EF4-FFF2-40B4-BE49-F238E27FC236}">
                <a16:creationId xmlns:a16="http://schemas.microsoft.com/office/drawing/2014/main" id="{36286B8F-9EF9-0078-A1EA-DE57A1EB87D4}"/>
              </a:ext>
            </a:extLst>
          </p:cNvPr>
          <p:cNvSpPr txBox="1"/>
          <p:nvPr/>
        </p:nvSpPr>
        <p:spPr>
          <a:xfrm>
            <a:off x="1793981" y="5497291"/>
            <a:ext cx="4912972" cy="8671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Ken Thompson et Dennis Ritchie devant un </a:t>
            </a: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PDP-11, vers 1972 © Bell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861774"/>
          </a:xfrm>
          <a:prstGeom prst="rect">
            <a:avLst/>
          </a:prstGeom>
          <a:noFill/>
        </p:spPr>
        <p:txBody>
          <a:bodyPr wrap="square" rtlCol="0">
            <a:spAutoFit/>
          </a:bodyPr>
          <a:lstStyle/>
          <a:p>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 : l’idée originale de « conteneur » apparaît sur les système Unix</a:t>
            </a:r>
          </a:p>
        </p:txBody>
      </p:sp>
      <p:sp>
        <p:nvSpPr>
          <p:cNvPr id="16" name="ZoneTexte 7">
            <a:extLst>
              <a:ext uri="{FF2B5EF4-FFF2-40B4-BE49-F238E27FC236}">
                <a16:creationId xmlns:a16="http://schemas.microsoft.com/office/drawing/2014/main" id="{3F12A380-49E0-2A1D-0052-01D8EDF3AB13}"/>
              </a:ext>
            </a:extLst>
          </p:cNvPr>
          <p:cNvSpPr txBox="1"/>
          <p:nvPr/>
        </p:nvSpPr>
        <p:spPr>
          <a:xfrm>
            <a:off x="6818639" y="2596650"/>
            <a:ext cx="4989550" cy="11336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Ordinateurs chers donc rares, d’où un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besoin de les exploiter au maximum</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Partager les ressources entre différents utilisateurs</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7">
            <a:extLst>
              <a:ext uri="{FF2B5EF4-FFF2-40B4-BE49-F238E27FC236}">
                <a16:creationId xmlns:a16="http://schemas.microsoft.com/office/drawing/2014/main" id="{7CCE44B1-39C3-556A-4C5E-AED99B101E53}"/>
              </a:ext>
            </a:extLst>
          </p:cNvPr>
          <p:cNvSpPr txBox="1"/>
          <p:nvPr/>
        </p:nvSpPr>
        <p:spPr>
          <a:xfrm>
            <a:off x="6818639" y="4116610"/>
            <a:ext cx="4989550" cy="1684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Problématique des tests : souvent 1 seule machine pour la PROD et les tests</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Création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1eres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des environnements isolés pour tester applications, services et process.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 d’autres termes,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1ers containers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794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spTree>
    <p:extLst>
      <p:ext uri="{BB962C8B-B14F-4D97-AF65-F5344CB8AC3E}">
        <p14:creationId xmlns:p14="http://schemas.microsoft.com/office/powerpoint/2010/main" val="105785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grpSp>
        <p:nvGrpSpPr>
          <p:cNvPr id="12" name="Group 11">
            <a:extLst>
              <a:ext uri="{FF2B5EF4-FFF2-40B4-BE49-F238E27FC236}">
                <a16:creationId xmlns:a16="http://schemas.microsoft.com/office/drawing/2014/main" id="{FF7A7481-71B4-FB4B-4409-C7C4ECDBDDCA}"/>
              </a:ext>
            </a:extLst>
          </p:cNvPr>
          <p:cNvGrpSpPr/>
          <p:nvPr/>
        </p:nvGrpSpPr>
        <p:grpSpPr>
          <a:xfrm rot="20668315">
            <a:off x="1550591" y="3640062"/>
            <a:ext cx="5337544" cy="1410269"/>
            <a:chOff x="1635369" y="4857243"/>
            <a:chExt cx="5337544" cy="1410269"/>
          </a:xfrm>
        </p:grpSpPr>
        <p:sp>
          <p:nvSpPr>
            <p:cNvPr id="10" name="Rectangle: Rounded Corners 9">
              <a:extLst>
                <a:ext uri="{FF2B5EF4-FFF2-40B4-BE49-F238E27FC236}">
                  <a16:creationId xmlns:a16="http://schemas.microsoft.com/office/drawing/2014/main" id="{9994675A-F230-FCAD-5950-A1727A823E31}"/>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EB9BA7E-C949-EA01-A1DA-ABC0B61086C1}"/>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1026" name="Picture 2" descr="Warning on Microsoft Windows 11 22H2">
              <a:extLst>
                <a:ext uri="{FF2B5EF4-FFF2-40B4-BE49-F238E27FC236}">
                  <a16:creationId xmlns:a16="http://schemas.microsoft.com/office/drawing/2014/main" id="{3795B362-6766-5BAB-B979-7A390E838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366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57631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partitionner un système FreeBSD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sous-systèmes indépendants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ce faire, il permet d’isoler des processus dans des environnements séparés, des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dispose de :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système de fichiers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propres utilisateurs et groupes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réseau (et donc sa propre IP)</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peuvent être utilisées créer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environnements d'exécution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spécifiques pour des applications.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FreeBSD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Jails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Diagram&#10;&#10;Description automatically generated">
            <a:extLst>
              <a:ext uri="{FF2B5EF4-FFF2-40B4-BE49-F238E27FC236}">
                <a16:creationId xmlns:a16="http://schemas.microsoft.com/office/drawing/2014/main" id="{4591322E-2F96-E662-A457-F2D01258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10" y="1192961"/>
            <a:ext cx="4284590" cy="3563352"/>
          </a:xfrm>
          <a:prstGeom prst="rect">
            <a:avLst/>
          </a:prstGeom>
        </p:spPr>
      </p:pic>
    </p:spTree>
    <p:extLst>
      <p:ext uri="{BB962C8B-B14F-4D97-AF65-F5344CB8AC3E}">
        <p14:creationId xmlns:p14="http://schemas.microsoft.com/office/powerpoint/2010/main" val="21035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85137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22" name="Group 21">
            <a:extLst>
              <a:ext uri="{FF2B5EF4-FFF2-40B4-BE49-F238E27FC236}">
                <a16:creationId xmlns:a16="http://schemas.microsoft.com/office/drawing/2014/main" id="{AF20DA51-BC25-03C0-9DF8-2845566B0D94}"/>
              </a:ext>
            </a:extLst>
          </p:cNvPr>
          <p:cNvGrpSpPr/>
          <p:nvPr/>
        </p:nvGrpSpPr>
        <p:grpSpPr>
          <a:xfrm rot="20473407">
            <a:off x="888206" y="3313425"/>
            <a:ext cx="1257763" cy="556932"/>
            <a:chOff x="2043236" y="5583383"/>
            <a:chExt cx="1257763" cy="556932"/>
          </a:xfrm>
        </p:grpSpPr>
        <p:sp>
          <p:nvSpPr>
            <p:cNvPr id="18" name="Rectangle: Rounded Corners 17">
              <a:extLst>
                <a:ext uri="{FF2B5EF4-FFF2-40B4-BE49-F238E27FC236}">
                  <a16:creationId xmlns:a16="http://schemas.microsoft.com/office/drawing/2014/main" id="{1B81EEC4-F8DF-3C70-17DD-0022F381CE52}"/>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23">
              <a:extLst>
                <a:ext uri="{FF2B5EF4-FFF2-40B4-BE49-F238E27FC236}">
                  <a16:creationId xmlns:a16="http://schemas.microsoft.com/office/drawing/2014/main" id="{E4B43327-73FB-7F95-C4C0-B7D15E30D43D}"/>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3074" name="Picture 2" descr="1st Place Medal on Microsoft Windows 11 22H2">
              <a:extLst>
                <a:ext uri="{FF2B5EF4-FFF2-40B4-BE49-F238E27FC236}">
                  <a16:creationId xmlns:a16="http://schemas.microsoft.com/office/drawing/2014/main" id="{AD83B554-4FA1-D515-EF85-07F9E5C72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655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16" name="Group 15">
            <a:extLst>
              <a:ext uri="{FF2B5EF4-FFF2-40B4-BE49-F238E27FC236}">
                <a16:creationId xmlns:a16="http://schemas.microsoft.com/office/drawing/2014/main" id="{0790E25C-F7A8-F087-5325-EBE1D78A7DC7}"/>
              </a:ext>
            </a:extLst>
          </p:cNvPr>
          <p:cNvGrpSpPr/>
          <p:nvPr/>
        </p:nvGrpSpPr>
        <p:grpSpPr>
          <a:xfrm rot="20373946">
            <a:off x="2385054" y="3359681"/>
            <a:ext cx="6509120" cy="1410269"/>
            <a:chOff x="618067" y="4887412"/>
            <a:chExt cx="6509120" cy="1410269"/>
          </a:xfrm>
        </p:grpSpPr>
        <p:sp>
          <p:nvSpPr>
            <p:cNvPr id="10" name="Rectangle: Rounded Corners 9">
              <a:extLst>
                <a:ext uri="{FF2B5EF4-FFF2-40B4-BE49-F238E27FC236}">
                  <a16:creationId xmlns:a16="http://schemas.microsoft.com/office/drawing/2014/main" id="{713FF2E6-CCCB-9E59-B2D4-9AD95605C6A5}"/>
                </a:ext>
              </a:extLst>
            </p:cNvPr>
            <p:cNvSpPr/>
            <p:nvPr/>
          </p:nvSpPr>
          <p:spPr>
            <a:xfrm>
              <a:off x="618067" y="4887412"/>
              <a:ext cx="6509120"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4695CE4-CF3A-479F-A1FB-AEDCBD300907}"/>
                </a:ext>
              </a:extLst>
            </p:cNvPr>
            <p:cNvSpPr txBox="1"/>
            <p:nvPr/>
          </p:nvSpPr>
          <p:spPr>
            <a:xfrm>
              <a:off x="1976817" y="5046311"/>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à ne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PAS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confondre avec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Linux Virtual Server (LVS)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est un outil de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load</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balancing</a:t>
              </a:r>
            </a:p>
          </p:txBody>
        </p:sp>
        <p:pic>
          <p:nvPicPr>
            <p:cNvPr id="12" name="Picture 2" descr="Warning on Microsoft Windows 11 22H2">
              <a:extLst>
                <a:ext uri="{FF2B5EF4-FFF2-40B4-BE49-F238E27FC236}">
                  <a16:creationId xmlns:a16="http://schemas.microsoft.com/office/drawing/2014/main" id="{3070710F-E8AE-2091-6D05-EAF35FB4B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602" y="5046311"/>
              <a:ext cx="988173" cy="9881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penguins&#10;&#10;Description automatically generated">
              <a:extLst>
                <a:ext uri="{FF2B5EF4-FFF2-40B4-BE49-F238E27FC236}">
                  <a16:creationId xmlns:a16="http://schemas.microsoft.com/office/drawing/2014/main" id="{C9736599-C9B4-D7A9-D565-1E511F3C9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478" y="5014525"/>
              <a:ext cx="1064683" cy="1064683"/>
            </a:xfrm>
            <a:prstGeom prst="rect">
              <a:avLst/>
            </a:prstGeom>
          </p:spPr>
        </p:pic>
      </p:grpSp>
      <p:grpSp>
        <p:nvGrpSpPr>
          <p:cNvPr id="2" name="Group 1">
            <a:extLst>
              <a:ext uri="{FF2B5EF4-FFF2-40B4-BE49-F238E27FC236}">
                <a16:creationId xmlns:a16="http://schemas.microsoft.com/office/drawing/2014/main" id="{93E8EA77-388B-A7E7-068C-A64A1F768945}"/>
              </a:ext>
            </a:extLst>
          </p:cNvPr>
          <p:cNvGrpSpPr/>
          <p:nvPr/>
        </p:nvGrpSpPr>
        <p:grpSpPr>
          <a:xfrm rot="20473407">
            <a:off x="888206" y="3313425"/>
            <a:ext cx="1257763" cy="556932"/>
            <a:chOff x="2043236" y="5583383"/>
            <a:chExt cx="1257763" cy="556932"/>
          </a:xfrm>
        </p:grpSpPr>
        <p:sp>
          <p:nvSpPr>
            <p:cNvPr id="4" name="Rectangle: Rounded Corners 3">
              <a:extLst>
                <a:ext uri="{FF2B5EF4-FFF2-40B4-BE49-F238E27FC236}">
                  <a16:creationId xmlns:a16="http://schemas.microsoft.com/office/drawing/2014/main" id="{79C2B07B-A4A4-F31F-5A79-734BC8AA979C}"/>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3F6D7C8-BBD7-FD1E-A06C-067580BF0FC9}"/>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9" name="Picture 2" descr="1st Place Medal on Microsoft Windows 11 22H2">
              <a:extLst>
                <a:ext uri="{FF2B5EF4-FFF2-40B4-BE49-F238E27FC236}">
                  <a16:creationId xmlns:a16="http://schemas.microsoft.com/office/drawing/2014/main" id="{B905477D-70C4-229B-0DDD-10AA70385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10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racket, outdoor, court&#10;&#10;Description automatically generated">
            <a:extLst>
              <a:ext uri="{FF2B5EF4-FFF2-40B4-BE49-F238E27FC236}">
                <a16:creationId xmlns:a16="http://schemas.microsoft.com/office/drawing/2014/main" id="{9F0EF123-884C-51E1-C4BC-3928EA297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 y="0"/>
            <a:ext cx="12190095" cy="6858000"/>
          </a:xfrm>
          <a:prstGeom prst="rect">
            <a:avLst/>
          </a:prstGeom>
        </p:spPr>
      </p:pic>
      <p:sp>
        <p:nvSpPr>
          <p:cNvPr id="8" name="Rectangle 7">
            <a:extLst>
              <a:ext uri="{FF2B5EF4-FFF2-40B4-BE49-F238E27FC236}">
                <a16:creationId xmlns:a16="http://schemas.microsoft.com/office/drawing/2014/main" id="{1D95328B-70A3-BBD4-D721-2D9AC0B61C31}"/>
              </a:ext>
            </a:extLst>
          </p:cNvPr>
          <p:cNvSpPr/>
          <p:nvPr/>
        </p:nvSpPr>
        <p:spPr>
          <a:xfrm>
            <a:off x="12095355" y="0"/>
            <a:ext cx="212173" cy="6858000"/>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
            <a:extLst>
              <a:ext uri="{FF2B5EF4-FFF2-40B4-BE49-F238E27FC236}">
                <a16:creationId xmlns:a16="http://schemas.microsoft.com/office/drawing/2014/main" id="{4B2267E2-DED9-347E-C400-F420917F00A0}"/>
              </a:ext>
            </a:extLst>
          </p:cNvPr>
          <p:cNvSpPr txBox="1"/>
          <p:nvPr/>
        </p:nvSpPr>
        <p:spPr>
          <a:xfrm>
            <a:off x="4951143" y="4190511"/>
            <a:ext cx="7289480" cy="954107"/>
          </a:xfrm>
          <a:prstGeom prst="rect">
            <a:avLst/>
          </a:prstGeom>
          <a:noFill/>
        </p:spPr>
        <p:txBody>
          <a:bodyPr wrap="square" rtlCol="0">
            <a:spAutoFit/>
          </a:bodyPr>
          <a:lstStyle/>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 Je vous parle d’un temps que </a:t>
            </a:r>
          </a:p>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les moins de 20 ans ne peuvent pas connaître »</a:t>
            </a:r>
          </a:p>
        </p:txBody>
      </p:sp>
      <p:cxnSp>
        <p:nvCxnSpPr>
          <p:cNvPr id="15" name="Straight Connector 14">
            <a:extLst>
              <a:ext uri="{FF2B5EF4-FFF2-40B4-BE49-F238E27FC236}">
                <a16:creationId xmlns:a16="http://schemas.microsoft.com/office/drawing/2014/main" id="{C17666E0-A8A5-6907-52BE-F4C40DFDA8CC}"/>
              </a:ext>
            </a:extLst>
          </p:cNvPr>
          <p:cNvCxnSpPr>
            <a:cxnSpLocks/>
          </p:cNvCxnSpPr>
          <p:nvPr/>
        </p:nvCxnSpPr>
        <p:spPr>
          <a:xfrm>
            <a:off x="6921192" y="4880907"/>
            <a:ext cx="364273" cy="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400D58-7195-793D-B819-0BCB31FFA2C8}"/>
              </a:ext>
            </a:extLst>
          </p:cNvPr>
          <p:cNvCxnSpPr>
            <a:cxnSpLocks/>
          </p:cNvCxnSpPr>
          <p:nvPr/>
        </p:nvCxnSpPr>
        <p:spPr>
          <a:xfrm>
            <a:off x="6921192" y="4808228"/>
            <a:ext cx="330818" cy="145358"/>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CEA307-1318-56E5-0DC4-1115FAE43944}"/>
              </a:ext>
            </a:extLst>
          </p:cNvPr>
          <p:cNvCxnSpPr>
            <a:cxnSpLocks/>
          </p:cNvCxnSpPr>
          <p:nvPr/>
        </p:nvCxnSpPr>
        <p:spPr>
          <a:xfrm flipV="1">
            <a:off x="6914687" y="4871518"/>
            <a:ext cx="343828" cy="123543"/>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5CF9EA-DE46-E5ED-4636-ADB7CF5D26A4}"/>
              </a:ext>
            </a:extLst>
          </p:cNvPr>
          <p:cNvCxnSpPr>
            <a:cxnSpLocks/>
          </p:cNvCxnSpPr>
          <p:nvPr/>
        </p:nvCxnSpPr>
        <p:spPr>
          <a:xfrm flipV="1">
            <a:off x="6994139" y="4808228"/>
            <a:ext cx="270881" cy="22728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sp>
        <p:nvSpPr>
          <p:cNvPr id="27" name="ZoneTexte 23">
            <a:extLst>
              <a:ext uri="{FF2B5EF4-FFF2-40B4-BE49-F238E27FC236}">
                <a16:creationId xmlns:a16="http://schemas.microsoft.com/office/drawing/2014/main" id="{96971661-CE6F-1D8A-458A-7ABC55748A2E}"/>
              </a:ext>
            </a:extLst>
          </p:cNvPr>
          <p:cNvSpPr txBox="1"/>
          <p:nvPr/>
        </p:nvSpPr>
        <p:spPr>
          <a:xfrm>
            <a:off x="6705761" y="5067740"/>
            <a:ext cx="791417" cy="477054"/>
          </a:xfrm>
          <a:prstGeom prst="rect">
            <a:avLst/>
          </a:prstGeom>
          <a:noFill/>
        </p:spPr>
        <p:txBody>
          <a:bodyPr wrap="square" rtlCol="0">
            <a:spAutoFit/>
          </a:bodyPr>
          <a:lstStyle/>
          <a:p>
            <a:pPr algn="ctr"/>
            <a:r>
              <a:rPr lang="fr-FR" sz="2500" b="1" dirty="0">
                <a:solidFill>
                  <a:srgbClr val="F88224"/>
                </a:solidFill>
                <a:latin typeface="Stick" panose="02020700000000000000" pitchFamily="18" charset="-128"/>
                <a:ea typeface="Stick" panose="02020700000000000000" pitchFamily="18" charset="-128"/>
                <a:cs typeface="Open Sans" panose="020B0606030504020204" pitchFamily="34" charset="0"/>
              </a:rPr>
              <a:t>40</a:t>
            </a:r>
          </a:p>
        </p:txBody>
      </p:sp>
    </p:spTree>
    <p:extLst>
      <p:ext uri="{BB962C8B-B14F-4D97-AF65-F5344CB8AC3E}">
        <p14:creationId xmlns:p14="http://schemas.microsoft.com/office/powerpoint/2010/main" val="285001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094556"/>
            <a:ext cx="4989550" cy="1736506"/>
          </a:xfrm>
          <a:prstGeom prst="rect">
            <a:avLst/>
          </a:prstGeom>
          <a:noFill/>
        </p:spPr>
        <p:txBody>
          <a:bodyPr wrap="square" rtlCol="0">
            <a:no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à vos processus d’être séparés des autres processus tournant sur l’OS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a:t>
            </a:r>
            <a:r>
              <a:rPr lang="fr-FR" sz="2500" b="1" baseline="30000" dirty="0">
                <a:solidFill>
                  <a:srgbClr val="0DD5E0"/>
                </a:solidFill>
                <a:latin typeface="Open Sans" panose="020B0606030504020204" pitchFamily="34" charset="0"/>
                <a:ea typeface="Open Sans" panose="020B0606030504020204" pitchFamily="34" charset="0"/>
                <a:cs typeface="Open Sans" panose="020B0606030504020204" pitchFamily="34" charset="0"/>
              </a:rPr>
              <a:t>er</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Diagram&#10;&#10;Description automatically generated">
            <a:extLst>
              <a:ext uri="{FF2B5EF4-FFF2-40B4-BE49-F238E27FC236}">
                <a16:creationId xmlns:a16="http://schemas.microsoft.com/office/drawing/2014/main" id="{90BDCB3F-5E9C-C510-4201-632422A9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37" y="1167510"/>
            <a:ext cx="4432505" cy="1736506"/>
          </a:xfrm>
          <a:prstGeom prst="rect">
            <a:avLst/>
          </a:prstGeom>
        </p:spPr>
      </p:pic>
      <p:sp>
        <p:nvSpPr>
          <p:cNvPr id="7" name="ZoneTexte 7">
            <a:extLst>
              <a:ext uri="{FF2B5EF4-FFF2-40B4-BE49-F238E27FC236}">
                <a16:creationId xmlns:a16="http://schemas.microsoft.com/office/drawing/2014/main" id="{01797623-7065-3D4A-C621-436B96AB9BAA}"/>
              </a:ext>
            </a:extLst>
          </p:cNvPr>
          <p:cNvSpPr txBox="1"/>
          <p:nvPr/>
        </p:nvSpPr>
        <p:spPr>
          <a:xfrm>
            <a:off x="2137637" y="3504364"/>
            <a:ext cx="9670552" cy="69316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aux processus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disposer chacun de leurs propres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réseau, PID, utilisateurs,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hostname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mounts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sp>
        <p:nvSpPr>
          <p:cNvPr id="9" name="ZoneTexte 7">
            <a:extLst>
              <a:ext uri="{FF2B5EF4-FFF2-40B4-BE49-F238E27FC236}">
                <a16:creationId xmlns:a16="http://schemas.microsoft.com/office/drawing/2014/main" id="{488F5A6E-DA78-35ED-F952-1B660468BE04}"/>
              </a:ext>
            </a:extLst>
          </p:cNvPr>
          <p:cNvSpPr txBox="1"/>
          <p:nvPr/>
        </p:nvSpPr>
        <p:spPr>
          <a:xfrm>
            <a:off x="1734866" y="4524250"/>
            <a:ext cx="9670552" cy="693168"/>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limitent ce que l’on peut voir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63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6376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a:extLst>
              <a:ext uri="{FF2B5EF4-FFF2-40B4-BE49-F238E27FC236}">
                <a16:creationId xmlns:a16="http://schemas.microsoft.com/office/drawing/2014/main" id="{64DE3C35-32BE-8863-DBDB-BF3847BE2E7B}"/>
              </a:ext>
            </a:extLst>
          </p:cNvPr>
          <p:cNvGrpSpPr/>
          <p:nvPr/>
        </p:nvGrpSpPr>
        <p:grpSpPr>
          <a:xfrm>
            <a:off x="5228297" y="2576908"/>
            <a:ext cx="2181412" cy="1291166"/>
            <a:chOff x="5540187" y="2379133"/>
            <a:chExt cx="2181412" cy="1291166"/>
          </a:xfrm>
        </p:grpSpPr>
        <p:sp>
          <p:nvSpPr>
            <p:cNvPr id="10" name="Rectangle: Rounded Corners 9">
              <a:extLst>
                <a:ext uri="{FF2B5EF4-FFF2-40B4-BE49-F238E27FC236}">
                  <a16:creationId xmlns:a16="http://schemas.microsoft.com/office/drawing/2014/main" id="{3B13528B-C96A-EA83-C314-2D6E8C69B5EB}"/>
                </a:ext>
              </a:extLst>
            </p:cNvPr>
            <p:cNvSpPr/>
            <p:nvPr/>
          </p:nvSpPr>
          <p:spPr>
            <a:xfrm>
              <a:off x="5540187" y="2379133"/>
              <a:ext cx="2181412" cy="1291166"/>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651BF28F-07DC-65EB-0CB8-61E1BE24786B}"/>
                </a:ext>
              </a:extLst>
            </p:cNvPr>
            <p:cNvSpPr txBox="1"/>
            <p:nvPr/>
          </p:nvSpPr>
          <p:spPr>
            <a:xfrm>
              <a:off x="5540188" y="2494509"/>
              <a:ext cx="2181411" cy="1077218"/>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Notez le nom de la commande :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tu ne partageras point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13" name="Arrow: Right 12">
            <a:extLst>
              <a:ext uri="{FF2B5EF4-FFF2-40B4-BE49-F238E27FC236}">
                <a16:creationId xmlns:a16="http://schemas.microsoft.com/office/drawing/2014/main" id="{BBEE9FD6-4684-C3E8-C00B-3D2EA947507D}"/>
              </a:ext>
            </a:extLst>
          </p:cNvPr>
          <p:cNvSpPr/>
          <p:nvPr/>
        </p:nvSpPr>
        <p:spPr>
          <a:xfrm rot="20270001">
            <a:off x="7442266" y="239599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3230AD0-12CA-EA27-49BD-85E503CF1178}"/>
              </a:ext>
            </a:extLst>
          </p:cNvPr>
          <p:cNvSpPr/>
          <p:nvPr/>
        </p:nvSpPr>
        <p:spPr>
          <a:xfrm rot="794187">
            <a:off x="7530497" y="3601951"/>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7157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1er type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à avoir été ajouté au noyau Linux, en version 2.4.19, sont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mount</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2002/08/03.</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mount</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74F0478E-98F3-C4B1-7910-1AF0C223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55" y="1192961"/>
            <a:ext cx="4465034" cy="2892198"/>
          </a:xfrm>
          <a:prstGeom prst="rect">
            <a:avLst/>
          </a:prstGeom>
        </p:spPr>
      </p:pic>
      <p:sp>
        <p:nvSpPr>
          <p:cNvPr id="4" name="ZoneTexte 7">
            <a:extLst>
              <a:ext uri="{FF2B5EF4-FFF2-40B4-BE49-F238E27FC236}">
                <a16:creationId xmlns:a16="http://schemas.microsoft.com/office/drawing/2014/main" id="{52B6EF9D-8CE2-2683-DD66-B8789ABC770D}"/>
              </a:ext>
            </a:extLst>
          </p:cNvPr>
          <p:cNvSpPr txBox="1"/>
          <p:nvPr/>
        </p:nvSpPr>
        <p:spPr>
          <a:xfrm>
            <a:off x="7343155" y="4199707"/>
            <a:ext cx="4465034" cy="6683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Jérôme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Petazzoni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en 2015)</a:t>
            </a:r>
          </a:p>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DockerCon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2015</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1st Place Medal on Microsoft Windows 11 22H2">
            <a:extLst>
              <a:ext uri="{FF2B5EF4-FFF2-40B4-BE49-F238E27FC236}">
                <a16:creationId xmlns:a16="http://schemas.microsoft.com/office/drawing/2014/main" id="{A46D9256-A755-EB82-A58C-FCC10351E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42" y="1413613"/>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7">
            <a:extLst>
              <a:ext uri="{FF2B5EF4-FFF2-40B4-BE49-F238E27FC236}">
                <a16:creationId xmlns:a16="http://schemas.microsoft.com/office/drawing/2014/main" id="{9AE2411F-0328-7A5E-49F1-3086828BF720}"/>
              </a:ext>
            </a:extLst>
          </p:cNvPr>
          <p:cNvSpPr txBox="1"/>
          <p:nvPr/>
        </p:nvSpPr>
        <p:spPr>
          <a:xfrm>
            <a:off x="2137637" y="2361361"/>
            <a:ext cx="4989550" cy="30488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Leur but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Isoler les points de montage du système de fichiers entre les différents processus</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Cela permet à chaque processus de disposer de son propre point de montage racine, et donc d’isoler les systèmes de fichiers et les processus entre eux (essentiel pour la conteneurisation)</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515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orchestrateur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(container cluster management system) utilisé en interne par Google.</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Google présente Borg</a:t>
            </a:r>
          </a:p>
        </p:txBody>
      </p:sp>
      <p:pic>
        <p:nvPicPr>
          <p:cNvPr id="7" name="Picture 6" descr="Diagram&#10;&#10;Description automatically generated">
            <a:extLst>
              <a:ext uri="{FF2B5EF4-FFF2-40B4-BE49-F238E27FC236}">
                <a16:creationId xmlns:a16="http://schemas.microsoft.com/office/drawing/2014/main" id="{C32B67EF-42EA-4E17-A2DD-DD54F1807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48" y="1192961"/>
            <a:ext cx="4667901" cy="4105848"/>
          </a:xfrm>
          <a:prstGeom prst="rect">
            <a:avLst/>
          </a:prstGeom>
        </p:spPr>
      </p:pic>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1928927"/>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asé 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mécanismes d’isolation déjà présents sur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Pouvait exécuter des milliers de jobs, en provenance de milliers d’applications, au travers d’un grand nombre de clusters chacun composé de dizaines de milliers de machines…​</a:t>
            </a:r>
          </a:p>
        </p:txBody>
      </p:sp>
      <p:grpSp>
        <p:nvGrpSpPr>
          <p:cNvPr id="14" name="Group 13">
            <a:extLst>
              <a:ext uri="{FF2B5EF4-FFF2-40B4-BE49-F238E27FC236}">
                <a16:creationId xmlns:a16="http://schemas.microsoft.com/office/drawing/2014/main" id="{01AA74F8-904A-35BC-850B-8F7DDD3038B9}"/>
              </a:ext>
            </a:extLst>
          </p:cNvPr>
          <p:cNvGrpSpPr/>
          <p:nvPr/>
        </p:nvGrpSpPr>
        <p:grpSpPr>
          <a:xfrm>
            <a:off x="1965659" y="4593674"/>
            <a:ext cx="4683654" cy="1011259"/>
            <a:chOff x="1965659" y="4593674"/>
            <a:chExt cx="4683654" cy="1011259"/>
          </a:xfrm>
        </p:grpSpPr>
        <p:sp>
          <p:nvSpPr>
            <p:cNvPr id="11" name="Rectangle: Rounded Corners 10">
              <a:extLst>
                <a:ext uri="{FF2B5EF4-FFF2-40B4-BE49-F238E27FC236}">
                  <a16:creationId xmlns:a16="http://schemas.microsoft.com/office/drawing/2014/main" id="{48A26402-61C6-45F5-B209-6CC739D5FDFA}"/>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607E3C63-ADF7-3015-EAC2-54CA5FD644A4}"/>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122" name="Picture 2" descr="Information on Microsoft Windows 11 22H2">
              <a:extLst>
                <a:ext uri="{FF2B5EF4-FFF2-40B4-BE49-F238E27FC236}">
                  <a16:creationId xmlns:a16="http://schemas.microsoft.com/office/drawing/2014/main" id="{660A6E88-AEEE-1AA7-B99F-B9261495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06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1ere beta publique des Solaris Containers a été publiée pour Solaris 10 en 2004.</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Solaris Containers</a:t>
            </a:r>
          </a:p>
        </p:txBody>
      </p:sp>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350372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Ces Solaris Containers combinent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contrôle des ressources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du système</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définition de frontières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l’aide du concept de zones, appelées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Solaris Zones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 zones agissent comme autant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serveurs virtuels totalement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sein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d’une seule instance d’OS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C7E36199-D21E-5ADD-9DEB-5427FF83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63" y="1192961"/>
            <a:ext cx="4375229" cy="3867677"/>
          </a:xfrm>
          <a:prstGeom prst="rect">
            <a:avLst/>
          </a:prstGeom>
        </p:spPr>
      </p:pic>
    </p:spTree>
    <p:extLst>
      <p:ext uri="{BB962C8B-B14F-4D97-AF65-F5344CB8AC3E}">
        <p14:creationId xmlns:p14="http://schemas.microsoft.com/office/powerpoint/2010/main" val="24867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spTree>
    <p:extLst>
      <p:ext uri="{BB962C8B-B14F-4D97-AF65-F5344CB8AC3E}">
        <p14:creationId xmlns:p14="http://schemas.microsoft.com/office/powerpoint/2010/main" val="418136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(Open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Virtuozzo</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grpSp>
        <p:nvGrpSpPr>
          <p:cNvPr id="2" name="Group 1">
            <a:extLst>
              <a:ext uri="{FF2B5EF4-FFF2-40B4-BE49-F238E27FC236}">
                <a16:creationId xmlns:a16="http://schemas.microsoft.com/office/drawing/2014/main" id="{61E1763A-C6A7-17FE-884F-12EDD6530936}"/>
              </a:ext>
            </a:extLst>
          </p:cNvPr>
          <p:cNvGrpSpPr/>
          <p:nvPr/>
        </p:nvGrpSpPr>
        <p:grpSpPr>
          <a:xfrm rot="20824481">
            <a:off x="3159825" y="2621922"/>
            <a:ext cx="6533900" cy="1011259"/>
            <a:chOff x="1965659" y="4593674"/>
            <a:chExt cx="6533900" cy="1011259"/>
          </a:xfrm>
        </p:grpSpPr>
        <p:sp>
          <p:nvSpPr>
            <p:cNvPr id="3" name="Rectangle: Rounded Corners 2">
              <a:extLst>
                <a:ext uri="{FF2B5EF4-FFF2-40B4-BE49-F238E27FC236}">
                  <a16:creationId xmlns:a16="http://schemas.microsoft.com/office/drawing/2014/main" id="{55DA8CC5-2504-F975-A4ED-B01C03B27A50}"/>
                </a:ext>
              </a:extLst>
            </p:cNvPr>
            <p:cNvSpPr/>
            <p:nvPr/>
          </p:nvSpPr>
          <p:spPr>
            <a:xfrm>
              <a:off x="1965659" y="4593674"/>
              <a:ext cx="6533900"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23">
              <a:extLst>
                <a:ext uri="{FF2B5EF4-FFF2-40B4-BE49-F238E27FC236}">
                  <a16:creationId xmlns:a16="http://schemas.microsoft.com/office/drawing/2014/main" id="{567C615F-629C-76BC-9128-03AD958E7298}"/>
                </a:ext>
              </a:extLst>
            </p:cNvPr>
            <p:cNvSpPr txBox="1"/>
            <p:nvPr/>
          </p:nvSpPr>
          <p:spPr>
            <a:xfrm>
              <a:off x="2857694" y="4695260"/>
              <a:ext cx="5471102"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est à noter que parmi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Solaris Containers ou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aucun n’utilise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(il est encore trop tôt)</a:t>
              </a:r>
            </a:p>
          </p:txBody>
        </p:sp>
        <p:pic>
          <p:nvPicPr>
            <p:cNvPr id="7" name="Picture 2" descr="Information on Microsoft Windows 11 22H2">
              <a:extLst>
                <a:ext uri="{FF2B5EF4-FFF2-40B4-BE49-F238E27FC236}">
                  <a16:creationId xmlns:a16="http://schemas.microsoft.com/office/drawing/2014/main" id="{CA5B5046-E47F-E4B7-B994-F94DBD4A5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421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début des travaux sur les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Process Containers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chez Google</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416968" y="2557628"/>
            <a:ext cx="7780421" cy="212775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éveloppés par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Paul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Menage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Rohit Seth</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Rapidement renommés en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control 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Sont, avec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du noyau Linux ayant eu le plus d’importance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développement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41022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2006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246384"/>
            <a:ext cx="4908884" cy="241292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de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Quantifier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l’utilisation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d’une collection de processus (CPU, mémoire, réseau, etc.)</a:t>
            </a:r>
          </a:p>
        </p:txBody>
      </p:sp>
      <p:pic>
        <p:nvPicPr>
          <p:cNvPr id="3" name="Picture 2" descr="Diagram&#10;&#10;Description automatically generated">
            <a:extLst>
              <a:ext uri="{FF2B5EF4-FFF2-40B4-BE49-F238E27FC236}">
                <a16:creationId xmlns:a16="http://schemas.microsoft.com/office/drawing/2014/main" id="{EE2A0A43-44CF-917B-044D-EBA1F39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0" y="1246384"/>
            <a:ext cx="4776486" cy="2412928"/>
          </a:xfrm>
          <a:prstGeom prst="rect">
            <a:avLst/>
          </a:prstGeom>
        </p:spPr>
      </p:pic>
      <p:sp>
        <p:nvSpPr>
          <p:cNvPr id="4" name="ZoneTexte 7">
            <a:extLst>
              <a:ext uri="{FF2B5EF4-FFF2-40B4-BE49-F238E27FC236}">
                <a16:creationId xmlns:a16="http://schemas.microsoft.com/office/drawing/2014/main" id="{7D91F9B1-90CB-B8E1-9AC5-15C317FFC93F}"/>
              </a:ext>
            </a:extLst>
          </p:cNvPr>
          <p:cNvSpPr txBox="1"/>
          <p:nvPr/>
        </p:nvSpPr>
        <p:spPr>
          <a:xfrm>
            <a:off x="1701529" y="4294381"/>
            <a:ext cx="9872849" cy="92732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regrouper des processus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s’assurer que chaque groupe puisse récupérer sa part de mémoire, CPU, réseau, etc. afin qu'</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aucun groupe ne puisse monopoliser certaines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587468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2928B935-89AB-8308-85CB-891F25E7738A}"/>
              </a:ext>
            </a:extLst>
          </p:cNvPr>
          <p:cNvSpPr txBox="1"/>
          <p:nvPr/>
        </p:nvSpPr>
        <p:spPr>
          <a:xfrm>
            <a:off x="2272224" y="1143173"/>
            <a:ext cx="3923761" cy="584775"/>
          </a:xfrm>
          <a:prstGeom prst="rect">
            <a:avLst/>
          </a:prstGeom>
          <a:noFill/>
        </p:spPr>
        <p:txBody>
          <a:bodyPr wrap="square" rtlCol="0">
            <a:spAutoFit/>
          </a:bodyPr>
          <a:lstStyle/>
          <a:p>
            <a:r>
              <a:rPr lang="en-US" sz="3200" dirty="0">
                <a:solidFill>
                  <a:schemeClr val="bg1"/>
                </a:solidFill>
                <a:ea typeface="Roboto Medium" charset="0"/>
                <a:cs typeface="Roboto Medium" charset="0"/>
              </a:rPr>
              <a:t>Thomas SCHWENDER</a:t>
            </a:r>
          </a:p>
        </p:txBody>
      </p:sp>
      <p:grpSp>
        <p:nvGrpSpPr>
          <p:cNvPr id="10" name="Group 9">
            <a:extLst>
              <a:ext uri="{FF2B5EF4-FFF2-40B4-BE49-F238E27FC236}">
                <a16:creationId xmlns:a16="http://schemas.microsoft.com/office/drawing/2014/main" id="{454BCBB1-B717-8238-9D5A-A603DDBBE737}"/>
              </a:ext>
            </a:extLst>
          </p:cNvPr>
          <p:cNvGrpSpPr/>
          <p:nvPr/>
        </p:nvGrpSpPr>
        <p:grpSpPr>
          <a:xfrm>
            <a:off x="2346960" y="1981259"/>
            <a:ext cx="1546640" cy="4619"/>
            <a:chOff x="2369165" y="1852264"/>
            <a:chExt cx="1546640" cy="4619"/>
          </a:xfrm>
        </p:grpSpPr>
        <p:cxnSp>
          <p:nvCxnSpPr>
            <p:cNvPr id="11" name="Straight Connector 26">
              <a:extLst>
                <a:ext uri="{FF2B5EF4-FFF2-40B4-BE49-F238E27FC236}">
                  <a16:creationId xmlns:a16="http://schemas.microsoft.com/office/drawing/2014/main" id="{13FCC964-4A23-2C13-323B-7A3A6E69B9E7}"/>
                </a:ext>
              </a:extLst>
            </p:cNvPr>
            <p:cNvCxnSpPr/>
            <p:nvPr/>
          </p:nvCxnSpPr>
          <p:spPr>
            <a:xfrm flipH="1">
              <a:off x="2382041" y="18557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25">
              <a:extLst>
                <a:ext uri="{FF2B5EF4-FFF2-40B4-BE49-F238E27FC236}">
                  <a16:creationId xmlns:a16="http://schemas.microsoft.com/office/drawing/2014/main" id="{7B8A4131-7B70-E9F0-9C4B-EE1620EA26EA}"/>
                </a:ext>
              </a:extLst>
            </p:cNvPr>
            <p:cNvCxnSpPr/>
            <p:nvPr/>
          </p:nvCxnSpPr>
          <p:spPr>
            <a:xfrm flipH="1" flipV="1">
              <a:off x="2369165" y="1852264"/>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24">
            <a:extLst>
              <a:ext uri="{FF2B5EF4-FFF2-40B4-BE49-F238E27FC236}">
                <a16:creationId xmlns:a16="http://schemas.microsoft.com/office/drawing/2014/main" id="{F412D52E-9451-E5E5-15C7-F4B66BC76E89}"/>
              </a:ext>
            </a:extLst>
          </p:cNvPr>
          <p:cNvSpPr txBox="1"/>
          <p:nvPr/>
        </p:nvSpPr>
        <p:spPr>
          <a:xfrm>
            <a:off x="2272223" y="1642705"/>
            <a:ext cx="3923761" cy="338554"/>
          </a:xfrm>
          <a:prstGeom prst="rect">
            <a:avLst/>
          </a:prstGeom>
          <a:noFill/>
        </p:spPr>
        <p:txBody>
          <a:bodyPr wrap="square" rtlCol="0">
            <a:spAutoFit/>
          </a:bodyPr>
          <a:lstStyle/>
          <a:p>
            <a:r>
              <a:rPr lang="en-US" sz="16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Architecte</a:t>
            </a:r>
            <a:r>
              <a:rPr lang="en-US" sz="1600" dirty="0">
                <a:solidFill>
                  <a:srgbClr val="0DD5E0"/>
                </a:solidFill>
                <a:latin typeface="Open Sans" panose="020B0606030504020204" pitchFamily="34" charset="0"/>
                <a:ea typeface="Open Sans" panose="020B0606030504020204" pitchFamily="34" charset="0"/>
                <a:cs typeface="Open Sans" panose="020B0606030504020204" pitchFamily="34" charset="0"/>
              </a:rPr>
              <a:t> / CTO</a:t>
            </a:r>
          </a:p>
        </p:txBody>
      </p:sp>
      <p:grpSp>
        <p:nvGrpSpPr>
          <p:cNvPr id="2" name="Group 1">
            <a:extLst>
              <a:ext uri="{FF2B5EF4-FFF2-40B4-BE49-F238E27FC236}">
                <a16:creationId xmlns:a16="http://schemas.microsoft.com/office/drawing/2014/main" id="{D4245DAD-AE86-AE84-033B-26555216D1AF}"/>
              </a:ext>
            </a:extLst>
          </p:cNvPr>
          <p:cNvGrpSpPr/>
          <p:nvPr/>
        </p:nvGrpSpPr>
        <p:grpSpPr>
          <a:xfrm>
            <a:off x="7188832" y="2334910"/>
            <a:ext cx="3593270" cy="1093362"/>
            <a:chOff x="7188832" y="2334910"/>
            <a:chExt cx="3593270" cy="1093362"/>
          </a:xfrm>
        </p:grpSpPr>
        <p:pic>
          <p:nvPicPr>
            <p:cNvPr id="1028" name="Picture 4" descr="Twitter Logo PNG, Free Transparent Twitter Icon - Free Transparent PNG Logos">
              <a:extLst>
                <a:ext uri="{FF2B5EF4-FFF2-40B4-BE49-F238E27FC236}">
                  <a16:creationId xmlns:a16="http://schemas.microsoft.com/office/drawing/2014/main" id="{3880D008-A512-FA12-1E34-CD5BED07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32" y="2334910"/>
              <a:ext cx="497807" cy="497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185C6D8A-8100-9A3D-8C9D-83A662B3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832" y="2931472"/>
              <a:ext cx="507840" cy="496800"/>
            </a:xfrm>
            <a:prstGeom prst="rect">
              <a:avLst/>
            </a:prstGeom>
          </p:spPr>
        </p:pic>
        <p:sp>
          <p:nvSpPr>
            <p:cNvPr id="17" name="TextBox 23">
              <a:extLst>
                <a:ext uri="{FF2B5EF4-FFF2-40B4-BE49-F238E27FC236}">
                  <a16:creationId xmlns:a16="http://schemas.microsoft.com/office/drawing/2014/main" id="{51877E50-3667-F879-4E58-AF7E3642B6FE}"/>
                </a:ext>
              </a:extLst>
            </p:cNvPr>
            <p:cNvSpPr txBox="1"/>
            <p:nvPr/>
          </p:nvSpPr>
          <p:spPr>
            <a:xfrm>
              <a:off x="7842771" y="2408998"/>
              <a:ext cx="2198038"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@ThomasSchwender</a:t>
              </a:r>
            </a:p>
          </p:txBody>
        </p:sp>
        <p:sp>
          <p:nvSpPr>
            <p:cNvPr id="18" name="TextBox 23">
              <a:extLst>
                <a:ext uri="{FF2B5EF4-FFF2-40B4-BE49-F238E27FC236}">
                  <a16:creationId xmlns:a16="http://schemas.microsoft.com/office/drawing/2014/main" id="{12DBD01B-B532-E872-B12B-F083946E75DC}"/>
                </a:ext>
              </a:extLst>
            </p:cNvPr>
            <p:cNvSpPr txBox="1"/>
            <p:nvPr/>
          </p:nvSpPr>
          <p:spPr>
            <a:xfrm>
              <a:off x="7842771" y="3047949"/>
              <a:ext cx="2939331"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https://github.com/ardemius</a:t>
              </a:r>
            </a:p>
          </p:txBody>
        </p:sp>
      </p:grpSp>
      <p:pic>
        <p:nvPicPr>
          <p:cNvPr id="1030" name="Picture 6">
            <a:extLst>
              <a:ext uri="{FF2B5EF4-FFF2-40B4-BE49-F238E27FC236}">
                <a16:creationId xmlns:a16="http://schemas.microsoft.com/office/drawing/2014/main" id="{79975F9A-25BD-1DAB-7E81-24D6C2E9A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05" y="1102185"/>
            <a:ext cx="2905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drinking from a cup&#10;&#10;Description automatically generated with medium confidence">
            <a:extLst>
              <a:ext uri="{FF2B5EF4-FFF2-40B4-BE49-F238E27FC236}">
                <a16:creationId xmlns:a16="http://schemas.microsoft.com/office/drawing/2014/main" id="{85D4B3B6-838C-759E-343A-CDFBC6F8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743" y="2408998"/>
            <a:ext cx="2910875" cy="2910875"/>
          </a:xfrm>
          <a:prstGeom prst="rect">
            <a:avLst/>
          </a:prstGeom>
        </p:spPr>
      </p:pic>
      <p:grpSp>
        <p:nvGrpSpPr>
          <p:cNvPr id="13" name="Group 12">
            <a:extLst>
              <a:ext uri="{FF2B5EF4-FFF2-40B4-BE49-F238E27FC236}">
                <a16:creationId xmlns:a16="http://schemas.microsoft.com/office/drawing/2014/main" id="{2ADC2354-854E-E04E-EBDF-A7D8602B5E9E}"/>
              </a:ext>
            </a:extLst>
          </p:cNvPr>
          <p:cNvGrpSpPr/>
          <p:nvPr/>
        </p:nvGrpSpPr>
        <p:grpSpPr>
          <a:xfrm>
            <a:off x="6933098" y="4045776"/>
            <a:ext cx="4069980" cy="1659337"/>
            <a:chOff x="6933098" y="4045776"/>
            <a:chExt cx="4069980" cy="1659337"/>
          </a:xfrm>
        </p:grpSpPr>
        <p:sp>
          <p:nvSpPr>
            <p:cNvPr id="3" name="TextBox 23">
              <a:extLst>
                <a:ext uri="{FF2B5EF4-FFF2-40B4-BE49-F238E27FC236}">
                  <a16:creationId xmlns:a16="http://schemas.microsoft.com/office/drawing/2014/main" id="{0044A118-34D8-C7EC-F0D0-E5A8C0260188}"/>
                </a:ext>
              </a:extLst>
            </p:cNvPr>
            <p:cNvSpPr txBox="1"/>
            <p:nvPr/>
          </p:nvSpPr>
          <p:spPr>
            <a:xfrm>
              <a:off x="6933098" y="5120338"/>
              <a:ext cx="4069980" cy="584775"/>
            </a:xfrm>
            <a:prstGeom prst="rect">
              <a:avLst/>
            </a:prstGeom>
            <a:noFill/>
          </p:spPr>
          <p:txBody>
            <a:bodyPr wrap="square" rtlCol="0">
              <a:spAutoFit/>
            </a:bodyPr>
            <a:lstStyle/>
            <a:p>
              <a:r>
                <a:rPr lang="fr-FR" sz="1600" b="0" i="0" dirty="0">
                  <a:effectLst/>
                  <a:latin typeface="gg sans"/>
                  <a:hlinkClick r:id="rId7" tooltip="https://www.devoxx.fr/2023/03/29/comment-bien-preparer-devoxx-france-2023/"/>
                </a:rPr>
                <a:t>https://www.devoxx.fr/2023/03/29/comment-bien-preparer-devoxx-france-2023/</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DC26E654-8BB0-1F47-200A-ED2CD43E21B3}"/>
                </a:ext>
              </a:extLst>
            </p:cNvPr>
            <p:cNvPicPr>
              <a:picLocks noChangeAspect="1"/>
            </p:cNvPicPr>
            <p:nvPr/>
          </p:nvPicPr>
          <p:blipFill>
            <a:blip r:embed="rId8"/>
            <a:stretch>
              <a:fillRect/>
            </a:stretch>
          </p:blipFill>
          <p:spPr>
            <a:xfrm>
              <a:off x="7008903" y="4045776"/>
              <a:ext cx="3605527" cy="945798"/>
            </a:xfrm>
            <a:prstGeom prst="rect">
              <a:avLst/>
            </a:prstGeom>
          </p:spPr>
        </p:pic>
      </p:grpSp>
      <p:pic>
        <p:nvPicPr>
          <p:cNvPr id="15" name="Picture 14" descr="Icon&#10;&#10;Description automatically generated with medium confidence">
            <a:extLst>
              <a:ext uri="{FF2B5EF4-FFF2-40B4-BE49-F238E27FC236}">
                <a16:creationId xmlns:a16="http://schemas.microsoft.com/office/drawing/2014/main" id="{364D4854-A48B-F408-33EA-84DFA46E0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76" y="1050371"/>
            <a:ext cx="912710" cy="473010"/>
          </a:xfrm>
          <a:prstGeom prst="rect">
            <a:avLst/>
          </a:prstGeom>
        </p:spPr>
      </p:pic>
    </p:spTree>
    <p:extLst>
      <p:ext uri="{BB962C8B-B14F-4D97-AF65-F5344CB8AC3E}">
        <p14:creationId xmlns:p14="http://schemas.microsoft.com/office/powerpoint/2010/main" val="426605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https://twitter.com/b0rk/status/1214341831049252870</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10;&#10;Description automatically generated">
            <a:extLst>
              <a:ext uri="{FF2B5EF4-FFF2-40B4-BE49-F238E27FC236}">
                <a16:creationId xmlns:a16="http://schemas.microsoft.com/office/drawing/2014/main" id="{9DC293BB-AC98-EC31-9ADD-00BF57AD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221" y="375327"/>
            <a:ext cx="8444148" cy="5381075"/>
          </a:xfrm>
          <a:prstGeom prst="rect">
            <a:avLst/>
          </a:prstGeom>
        </p:spPr>
      </p:pic>
    </p:spTree>
    <p:extLst>
      <p:ext uri="{BB962C8B-B14F-4D97-AF65-F5344CB8AC3E}">
        <p14:creationId xmlns:p14="http://schemas.microsoft.com/office/powerpoint/2010/main" val="62330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6922165" y="2129050"/>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COMBIEN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peut utiliser »</a:t>
            </a:r>
          </a:p>
        </p:txBody>
      </p:sp>
      <p:sp>
        <p:nvSpPr>
          <p:cNvPr id="2" name="ZoneTexte 7">
            <a:extLst>
              <a:ext uri="{FF2B5EF4-FFF2-40B4-BE49-F238E27FC236}">
                <a16:creationId xmlns:a16="http://schemas.microsoft.com/office/drawing/2014/main" id="{11E24646-E7E3-0846-4731-B07B9BE9CA2B}"/>
              </a:ext>
            </a:extLst>
          </p:cNvPr>
          <p:cNvSpPr txBox="1"/>
          <p:nvPr/>
        </p:nvSpPr>
        <p:spPr>
          <a:xfrm>
            <a:off x="6922165" y="3914272"/>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Ce que l’on peut voir »</a:t>
            </a:r>
          </a:p>
        </p:txBody>
      </p:sp>
      <p:sp>
        <p:nvSpPr>
          <p:cNvPr id="3" name="ZoneTexte 7">
            <a:extLst>
              <a:ext uri="{FF2B5EF4-FFF2-40B4-BE49-F238E27FC236}">
                <a16:creationId xmlns:a16="http://schemas.microsoft.com/office/drawing/2014/main" id="{8C3DE331-7A4B-F76E-32EB-83E33F33CCA0}"/>
              </a:ext>
            </a:extLst>
          </p:cNvPr>
          <p:cNvSpPr txBox="1"/>
          <p:nvPr/>
        </p:nvSpPr>
        <p:spPr>
          <a:xfrm>
            <a:off x="2133601" y="2024776"/>
            <a:ext cx="1917032"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37496632-4934-D1F8-3E19-068D014E3E18}"/>
              </a:ext>
            </a:extLst>
          </p:cNvPr>
          <p:cNvSpPr txBox="1"/>
          <p:nvPr/>
        </p:nvSpPr>
        <p:spPr>
          <a:xfrm>
            <a:off x="1856874" y="3914272"/>
            <a:ext cx="2470485"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Arrow: Right 4">
            <a:extLst>
              <a:ext uri="{FF2B5EF4-FFF2-40B4-BE49-F238E27FC236}">
                <a16:creationId xmlns:a16="http://schemas.microsoft.com/office/drawing/2014/main" id="{0B343E36-380D-EC4D-E36B-4497258A8BDF}"/>
              </a:ext>
            </a:extLst>
          </p:cNvPr>
          <p:cNvSpPr/>
          <p:nvPr/>
        </p:nvSpPr>
        <p:spPr>
          <a:xfrm>
            <a:off x="4894844" y="1927675"/>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6" name="Arrow: Right 5">
            <a:extLst>
              <a:ext uri="{FF2B5EF4-FFF2-40B4-BE49-F238E27FC236}">
                <a16:creationId xmlns:a16="http://schemas.microsoft.com/office/drawing/2014/main" id="{3BDC6232-2BEE-3E12-8B92-A8DEF26BF93C}"/>
              </a:ext>
            </a:extLst>
          </p:cNvPr>
          <p:cNvSpPr/>
          <p:nvPr/>
        </p:nvSpPr>
        <p:spPr>
          <a:xfrm>
            <a:off x="4894844" y="3669321"/>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7" name="ZoneTexte 16">
            <a:extLst>
              <a:ext uri="{FF2B5EF4-FFF2-40B4-BE49-F238E27FC236}">
                <a16:creationId xmlns:a16="http://schemas.microsoft.com/office/drawing/2014/main" id="{115CFBC5-05DF-830E-FC7B-FC2DECE3A7DD}"/>
              </a:ext>
            </a:extLst>
          </p:cNvPr>
          <p:cNvSpPr txBox="1"/>
          <p:nvPr/>
        </p:nvSpPr>
        <p:spPr>
          <a:xfrm>
            <a:off x="2010635" y="310244"/>
            <a:ext cx="9774113" cy="477054"/>
          </a:xfrm>
          <a:prstGeom prst="rect">
            <a:avLst/>
          </a:prstGeom>
          <a:noFill/>
        </p:spPr>
        <p:txBody>
          <a:bodyPr wrap="square" rtlCol="0">
            <a:spAutoFit/>
          </a:bodyPr>
          <a:lstStyle/>
          <a:p>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et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663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1eres briques de l’implémentation des </a:t>
            </a:r>
          </a:p>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user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801854" y="1667291"/>
            <a:ext cx="4868778" cy="2305176"/>
          </a:xfrm>
          <a:prstGeom prst="rect">
            <a:avLst/>
          </a:prstGeom>
          <a:noFill/>
        </p:spPr>
        <p:txBody>
          <a:bodyPr wrap="square" rtlCol="0">
            <a:noAutofit/>
          </a:bodyPr>
          <a:lstStyle/>
          <a:p>
            <a:pPr marL="285750" indent="-285750">
              <a:buFont typeface="Wingdings" panose="05000000000000000000" pitchFamily="2" charset="2"/>
              <a:buChar char="à"/>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Eric</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Biederman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développe ces 1eres briques qu’il ajoute à la version 2.6.23 du noyau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plus importants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le fonctionnement de la conteneurisation</a:t>
            </a:r>
          </a:p>
        </p:txBody>
      </p:sp>
      <p:pic>
        <p:nvPicPr>
          <p:cNvPr id="3" name="Picture 2" descr="Diagram&#10;&#10;Description automatically generated">
            <a:extLst>
              <a:ext uri="{FF2B5EF4-FFF2-40B4-BE49-F238E27FC236}">
                <a16:creationId xmlns:a16="http://schemas.microsoft.com/office/drawing/2014/main" id="{8FB15AB7-E73A-3D59-4D54-A3E0F703A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217" y="1469757"/>
            <a:ext cx="4868777" cy="2502710"/>
          </a:xfrm>
          <a:prstGeom prst="rect">
            <a:avLst/>
          </a:prstGeom>
        </p:spPr>
      </p:pic>
      <p:sp>
        <p:nvSpPr>
          <p:cNvPr id="4" name="ZoneTexte 7">
            <a:extLst>
              <a:ext uri="{FF2B5EF4-FFF2-40B4-BE49-F238E27FC236}">
                <a16:creationId xmlns:a16="http://schemas.microsoft.com/office/drawing/2014/main" id="{F40087DA-F010-DBF5-2EDD-B05116701227}"/>
              </a:ext>
            </a:extLst>
          </p:cNvPr>
          <p:cNvSpPr txBox="1"/>
          <p:nvPr/>
        </p:nvSpPr>
        <p:spPr>
          <a:xfrm>
            <a:off x="1797216" y="4346323"/>
            <a:ext cx="9873415" cy="1861972"/>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à un processus d’avoir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ses propres utilisateurs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disposer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droits root dans un conteneur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à l’extérieur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50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user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https://twitter.com/b0rk/status/1249775569371377667</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alendar&#10;&#10;Description automatically generated with low confidence">
            <a:extLst>
              <a:ext uri="{FF2B5EF4-FFF2-40B4-BE49-F238E27FC236}">
                <a16:creationId xmlns:a16="http://schemas.microsoft.com/office/drawing/2014/main" id="{2514901A-8878-2DAA-E14F-D92A45C60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07" y="294385"/>
            <a:ext cx="8367748" cy="5531323"/>
          </a:xfrm>
          <a:prstGeom prst="rect">
            <a:avLst/>
          </a:prstGeom>
        </p:spPr>
      </p:pic>
    </p:spTree>
    <p:extLst>
      <p:ext uri="{BB962C8B-B14F-4D97-AF65-F5344CB8AC3E}">
        <p14:creationId xmlns:p14="http://schemas.microsoft.com/office/powerpoint/2010/main" val="243603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fonctionnalité des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la version 2.6.24 du noyau Linux.</a:t>
            </a:r>
          </a:p>
        </p:txBody>
      </p:sp>
    </p:spTree>
    <p:extLst>
      <p:ext uri="{BB962C8B-B14F-4D97-AF65-F5344CB8AC3E}">
        <p14:creationId xmlns:p14="http://schemas.microsoft.com/office/powerpoint/2010/main" val="377951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1" name="Group 10">
            <a:extLst>
              <a:ext uri="{FF2B5EF4-FFF2-40B4-BE49-F238E27FC236}">
                <a16:creationId xmlns:a16="http://schemas.microsoft.com/office/drawing/2014/main" id="{455692BE-C909-DBDB-B0BA-4673949685C9}"/>
              </a:ext>
            </a:extLst>
          </p:cNvPr>
          <p:cNvGrpSpPr/>
          <p:nvPr/>
        </p:nvGrpSpPr>
        <p:grpSpPr>
          <a:xfrm rot="1134744">
            <a:off x="10150384" y="3293655"/>
            <a:ext cx="1720976" cy="807911"/>
            <a:chOff x="8971087" y="4400560"/>
            <a:chExt cx="1560555" cy="807911"/>
          </a:xfrm>
        </p:grpSpPr>
        <p:sp>
          <p:nvSpPr>
            <p:cNvPr id="7" name="Rectangle: Rounded Corners 6">
              <a:extLst>
                <a:ext uri="{FF2B5EF4-FFF2-40B4-BE49-F238E27FC236}">
                  <a16:creationId xmlns:a16="http://schemas.microsoft.com/office/drawing/2014/main" id="{BBDDA399-6447-359B-1DC2-7FC3B3A5ABA1}"/>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1B2D36B3-368A-652F-3D04-365BFC14FB8C}"/>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Plus besoin de patcher !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 contraire de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vos OPS sourient ! 😁🙏</a:t>
              </a:r>
            </a:p>
          </p:txBody>
        </p:sp>
      </p:grpSp>
      <p:grpSp>
        <p:nvGrpSpPr>
          <p:cNvPr id="12" name="Group 11">
            <a:extLst>
              <a:ext uri="{FF2B5EF4-FFF2-40B4-BE49-F238E27FC236}">
                <a16:creationId xmlns:a16="http://schemas.microsoft.com/office/drawing/2014/main" id="{6508673B-07B9-DDE8-9D10-9DD008466E37}"/>
              </a:ext>
            </a:extLst>
          </p:cNvPr>
          <p:cNvGrpSpPr/>
          <p:nvPr/>
        </p:nvGrpSpPr>
        <p:grpSpPr>
          <a:xfrm rot="20315260">
            <a:off x="128338" y="1100747"/>
            <a:ext cx="2191983" cy="807911"/>
            <a:chOff x="8971087" y="4400560"/>
            <a:chExt cx="1560555" cy="807911"/>
          </a:xfrm>
        </p:grpSpPr>
        <p:sp>
          <p:nvSpPr>
            <p:cNvPr id="13" name="Rectangle: Rounded Corners 12">
              <a:extLst>
                <a:ext uri="{FF2B5EF4-FFF2-40B4-BE49-F238E27FC236}">
                  <a16:creationId xmlns:a16="http://schemas.microsoft.com/office/drawing/2014/main" id="{6215C4C8-FE6B-C31D-7181-E1C82438F574}"/>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C3DC4D52-9B95-774C-F5DB-A49826775F07}"/>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avait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on a maintenant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seulement </a:t>
              </a:r>
              <a:r>
                <a:rPr lang="fr-FR"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7 mois plus tard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Containers ! </a:t>
              </a:r>
            </a:p>
          </p:txBody>
        </p:sp>
      </p:grpSp>
    </p:spTree>
    <p:extLst>
      <p:ext uri="{BB962C8B-B14F-4D97-AF65-F5344CB8AC3E}">
        <p14:creationId xmlns:p14="http://schemas.microsoft.com/office/powerpoint/2010/main" val="270635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6" name="Group 15">
            <a:extLst>
              <a:ext uri="{FF2B5EF4-FFF2-40B4-BE49-F238E27FC236}">
                <a16:creationId xmlns:a16="http://schemas.microsoft.com/office/drawing/2014/main" id="{B85E60AB-41AF-7DB2-9594-EC749FBAE255}"/>
              </a:ext>
            </a:extLst>
          </p:cNvPr>
          <p:cNvGrpSpPr/>
          <p:nvPr/>
        </p:nvGrpSpPr>
        <p:grpSpPr>
          <a:xfrm rot="20840520">
            <a:off x="3011070" y="2876725"/>
            <a:ext cx="5950203" cy="785775"/>
            <a:chOff x="4322686" y="5024296"/>
            <a:chExt cx="5950203" cy="785775"/>
          </a:xfrm>
        </p:grpSpPr>
        <p:sp>
          <p:nvSpPr>
            <p:cNvPr id="3" name="Rectangle: Rounded Corners 2">
              <a:extLst>
                <a:ext uri="{FF2B5EF4-FFF2-40B4-BE49-F238E27FC236}">
                  <a16:creationId xmlns:a16="http://schemas.microsoft.com/office/drawing/2014/main" id="{679CECCC-110C-8303-04B7-D095EC96A69E}"/>
                </a:ext>
              </a:extLst>
            </p:cNvPr>
            <p:cNvSpPr/>
            <p:nvPr/>
          </p:nvSpPr>
          <p:spPr>
            <a:xfrm>
              <a:off x="4322686" y="5024296"/>
              <a:ext cx="5928278" cy="785775"/>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30AC2548-74BA-EF53-4F26-09FF585B69C2}"/>
                </a:ext>
              </a:extLst>
            </p:cNvPr>
            <p:cNvSpPr txBox="1"/>
            <p:nvPr/>
          </p:nvSpPr>
          <p:spPr>
            <a:xfrm>
              <a:off x="4995708" y="5103231"/>
              <a:ext cx="5277181" cy="584775"/>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LXC avait la réputation d’être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orienté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sysadmin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OPS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un dev ça « piquait » un peu…</a:t>
              </a:r>
            </a:p>
          </p:txBody>
        </p:sp>
        <p:sp>
          <p:nvSpPr>
            <p:cNvPr id="10" name="ZoneTexte 23">
              <a:extLst>
                <a:ext uri="{FF2B5EF4-FFF2-40B4-BE49-F238E27FC236}">
                  <a16:creationId xmlns:a16="http://schemas.microsoft.com/office/drawing/2014/main" id="{3CC57B4C-2E82-1B45-19C9-B45A72D888EA}"/>
                </a:ext>
              </a:extLst>
            </p:cNvPr>
            <p:cNvSpPr txBox="1"/>
            <p:nvPr/>
          </p:nvSpPr>
          <p:spPr>
            <a:xfrm>
              <a:off x="4322686" y="5100214"/>
              <a:ext cx="703278" cy="646331"/>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3847458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Warden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1179561"/>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Projet lancé par Cloud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Foundry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s’appuyait à la base sur 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Diagram&#10;&#10;Description automatically generated">
            <a:extLst>
              <a:ext uri="{FF2B5EF4-FFF2-40B4-BE49-F238E27FC236}">
                <a16:creationId xmlns:a16="http://schemas.microsoft.com/office/drawing/2014/main" id="{C2FFC9FC-84C2-E4F1-9DC9-C8486CD4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085" y="1179561"/>
            <a:ext cx="3706061" cy="2194379"/>
          </a:xfrm>
          <a:prstGeom prst="rect">
            <a:avLst/>
          </a:prstGeom>
        </p:spPr>
      </p:pic>
      <p:sp>
        <p:nvSpPr>
          <p:cNvPr id="6" name="ZoneTexte 7">
            <a:extLst>
              <a:ext uri="{FF2B5EF4-FFF2-40B4-BE49-F238E27FC236}">
                <a16:creationId xmlns:a16="http://schemas.microsoft.com/office/drawing/2014/main" id="{30B10C24-4ED2-9C83-AC52-FD5C0DF6EFEA}"/>
              </a:ext>
            </a:extLst>
          </p:cNvPr>
          <p:cNvSpPr txBox="1"/>
          <p:nvPr/>
        </p:nvSpPr>
        <p:spPr>
          <a:xfrm>
            <a:off x="2010635" y="1944109"/>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avait pour but de fournir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moyen simple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gérer des environnements isolés (des conteneurs 😉)</a:t>
            </a:r>
          </a:p>
        </p:txBody>
      </p:sp>
      <p:sp>
        <p:nvSpPr>
          <p:cNvPr id="7" name="ZoneTexte 7">
            <a:extLst>
              <a:ext uri="{FF2B5EF4-FFF2-40B4-BE49-F238E27FC236}">
                <a16:creationId xmlns:a16="http://schemas.microsoft.com/office/drawing/2014/main" id="{C2AA56BC-CE18-10A1-1521-D49AE8C9F66B}"/>
              </a:ext>
            </a:extLst>
          </p:cNvPr>
          <p:cNvSpPr txBox="1"/>
          <p:nvPr/>
        </p:nvSpPr>
        <p:spPr>
          <a:xfrm>
            <a:off x="2010635" y="2762942"/>
            <a:ext cx="5345862" cy="237855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Pour ce faire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proposait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API de gestion de conteneurs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installait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chaque conteneur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développé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modèle client / serveur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lui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gérer une collection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 sein de multiples hosts</a:t>
            </a:r>
          </a:p>
        </p:txBody>
      </p:sp>
      <p:grpSp>
        <p:nvGrpSpPr>
          <p:cNvPr id="23" name="Group 22">
            <a:extLst>
              <a:ext uri="{FF2B5EF4-FFF2-40B4-BE49-F238E27FC236}">
                <a16:creationId xmlns:a16="http://schemas.microsoft.com/office/drawing/2014/main" id="{0CABBFBB-9C70-A831-BE04-A7737DF2DB76}"/>
              </a:ext>
            </a:extLst>
          </p:cNvPr>
          <p:cNvGrpSpPr/>
          <p:nvPr/>
        </p:nvGrpSpPr>
        <p:grpSpPr>
          <a:xfrm>
            <a:off x="8850039" y="1991256"/>
            <a:ext cx="2931695" cy="3087929"/>
            <a:chOff x="8850039" y="1991256"/>
            <a:chExt cx="2931695" cy="3087929"/>
          </a:xfrm>
        </p:grpSpPr>
        <p:grpSp>
          <p:nvGrpSpPr>
            <p:cNvPr id="19" name="Group 18">
              <a:extLst>
                <a:ext uri="{FF2B5EF4-FFF2-40B4-BE49-F238E27FC236}">
                  <a16:creationId xmlns:a16="http://schemas.microsoft.com/office/drawing/2014/main" id="{BA420CD5-914A-05EA-E6D0-3B830089189D}"/>
                </a:ext>
              </a:extLst>
            </p:cNvPr>
            <p:cNvGrpSpPr/>
            <p:nvPr/>
          </p:nvGrpSpPr>
          <p:grpSpPr>
            <a:xfrm>
              <a:off x="8850039" y="3544485"/>
              <a:ext cx="2189949" cy="1534700"/>
              <a:chOff x="9160005" y="3606477"/>
              <a:chExt cx="2189949" cy="692807"/>
            </a:xfrm>
          </p:grpSpPr>
          <p:sp>
            <p:nvSpPr>
              <p:cNvPr id="10" name="Rectangle: Rounded Corners 9">
                <a:extLst>
                  <a:ext uri="{FF2B5EF4-FFF2-40B4-BE49-F238E27FC236}">
                    <a16:creationId xmlns:a16="http://schemas.microsoft.com/office/drawing/2014/main" id="{26233EBF-D84D-3F03-FA74-613ED9FE5BB6}"/>
                  </a:ext>
                </a:extLst>
              </p:cNvPr>
              <p:cNvSpPr/>
              <p:nvPr/>
            </p:nvSpPr>
            <p:spPr>
              <a:xfrm>
                <a:off x="9160005" y="3606477"/>
                <a:ext cx="2189949" cy="692807"/>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23101E31-D3A1-A722-9580-96B68E06FF75}"/>
                  </a:ext>
                </a:extLst>
              </p:cNvPr>
              <p:cNvSpPr txBox="1"/>
              <p:nvPr/>
            </p:nvSpPr>
            <p:spPr>
              <a:xfrm>
                <a:off x="9160006" y="3674933"/>
                <a:ext cx="2189948" cy="527968"/>
              </a:xfrm>
              <a:prstGeom prst="rect">
                <a:avLst/>
              </a:prstGeom>
              <a:noFill/>
            </p:spPr>
            <p:txBody>
              <a:bodyPr wrap="square" rtlCol="0">
                <a:spAutoFit/>
              </a:bodyPr>
              <a:lstStyle/>
              <a:p>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wshd</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Shell daemon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en charge de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Gérer le conteneur</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Lancer les process des app</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Streamer les sortie standard et sortie d’erreur au client</a:t>
                </a:r>
              </a:p>
            </p:txBody>
          </p:sp>
        </p:grpSp>
        <p:sp>
          <p:nvSpPr>
            <p:cNvPr id="17" name="Arrow: Circular 16">
              <a:extLst>
                <a:ext uri="{FF2B5EF4-FFF2-40B4-BE49-F238E27FC236}">
                  <a16:creationId xmlns:a16="http://schemas.microsoft.com/office/drawing/2014/main" id="{785E1C74-84A7-7ECD-599A-940A65EC8C50}"/>
                </a:ext>
              </a:extLst>
            </p:cNvPr>
            <p:cNvSpPr/>
            <p:nvPr/>
          </p:nvSpPr>
          <p:spPr>
            <a:xfrm rot="16200000" flipV="1">
              <a:off x="10250201" y="2343694"/>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2" name="Group 21">
            <a:extLst>
              <a:ext uri="{FF2B5EF4-FFF2-40B4-BE49-F238E27FC236}">
                <a16:creationId xmlns:a16="http://schemas.microsoft.com/office/drawing/2014/main" id="{BE5EAD20-625A-3C83-62A5-D674FFF7CEE1}"/>
              </a:ext>
            </a:extLst>
          </p:cNvPr>
          <p:cNvGrpSpPr/>
          <p:nvPr/>
        </p:nvGrpSpPr>
        <p:grpSpPr>
          <a:xfrm>
            <a:off x="3901699" y="2872454"/>
            <a:ext cx="2832318" cy="420933"/>
            <a:chOff x="3901699" y="2872454"/>
            <a:chExt cx="2832318" cy="420933"/>
          </a:xfrm>
        </p:grpSpPr>
        <p:sp>
          <p:nvSpPr>
            <p:cNvPr id="20" name="Right Brace 19">
              <a:extLst>
                <a:ext uri="{FF2B5EF4-FFF2-40B4-BE49-F238E27FC236}">
                  <a16:creationId xmlns:a16="http://schemas.microsoft.com/office/drawing/2014/main" id="{FA6227FF-D5F4-16C1-34D0-853B26363AF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3">
              <a:extLst>
                <a:ext uri="{FF2B5EF4-FFF2-40B4-BE49-F238E27FC236}">
                  <a16:creationId xmlns:a16="http://schemas.microsoft.com/office/drawing/2014/main" id="{7C8E66D3-66D4-4FD2-4CD3-E135EF59CDDC}"/>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Tree>
    <p:extLst>
      <p:ext uri="{BB962C8B-B14F-4D97-AF65-F5344CB8AC3E}">
        <p14:creationId xmlns:p14="http://schemas.microsoft.com/office/powerpoint/2010/main" val="238577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1ere « version complète »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noyau Linux 3.8</a:t>
            </a:r>
          </a:p>
        </p:txBody>
      </p:sp>
      <p:grpSp>
        <p:nvGrpSpPr>
          <p:cNvPr id="13" name="Group 12">
            <a:extLst>
              <a:ext uri="{FF2B5EF4-FFF2-40B4-BE49-F238E27FC236}">
                <a16:creationId xmlns:a16="http://schemas.microsoft.com/office/drawing/2014/main" id="{78ED12D7-7406-5A03-CFA5-EEC4C4098A05}"/>
              </a:ext>
            </a:extLst>
          </p:cNvPr>
          <p:cNvGrpSpPr/>
          <p:nvPr/>
        </p:nvGrpSpPr>
        <p:grpSpPr>
          <a:xfrm>
            <a:off x="3299768" y="4695065"/>
            <a:ext cx="6731447" cy="998154"/>
            <a:chOff x="3086321" y="4542665"/>
            <a:chExt cx="6731447" cy="998154"/>
          </a:xfrm>
        </p:grpSpPr>
        <p:sp>
          <p:nvSpPr>
            <p:cNvPr id="7" name="Rectangle: Rounded Corners 6">
              <a:extLst>
                <a:ext uri="{FF2B5EF4-FFF2-40B4-BE49-F238E27FC236}">
                  <a16:creationId xmlns:a16="http://schemas.microsoft.com/office/drawing/2014/main" id="{925F5F7E-A55A-2670-D303-BB966034866C}"/>
                </a:ext>
              </a:extLst>
            </p:cNvPr>
            <p:cNvSpPr/>
            <p:nvPr/>
          </p:nvSpPr>
          <p:spPr>
            <a:xfrm>
              <a:off x="3086321" y="4542665"/>
              <a:ext cx="6731447" cy="998154"/>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41EA8B5E-E77C-730B-63D7-2B09AC73381F}"/>
                </a:ext>
              </a:extLst>
            </p:cNvPr>
            <p:cNvSpPr txBox="1"/>
            <p:nvPr/>
          </p:nvSpPr>
          <p:spPr>
            <a:xfrm>
              <a:off x="3998157" y="4642935"/>
              <a:ext cx="5819611"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l’a affirmé lors de son tout premier talk de présentation Docker, c’est la sortie de ces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qui marchent maintenant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rendu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possible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1" name="Picture 2" descr="Information on Microsoft Windows 11 22H2">
              <a:extLst>
                <a:ext uri="{FF2B5EF4-FFF2-40B4-BE49-F238E27FC236}">
                  <a16:creationId xmlns:a16="http://schemas.microsoft.com/office/drawing/2014/main" id="{C2E087AA-F683-D785-D463-572C4938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72" y="4703277"/>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356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qui marchent » + quelques autres fonctionnalités du noyau Linux</a:t>
            </a:r>
          </a:p>
        </p:txBody>
      </p:sp>
      <p:sp>
        <p:nvSpPr>
          <p:cNvPr id="2" name="Arrow: Right 1">
            <a:extLst>
              <a:ext uri="{FF2B5EF4-FFF2-40B4-BE49-F238E27FC236}">
                <a16:creationId xmlns:a16="http://schemas.microsoft.com/office/drawing/2014/main" id="{C5E91800-EDE6-E2C6-FCAC-DD8777B0BCC2}"/>
              </a:ext>
            </a:extLst>
          </p:cNvPr>
          <p:cNvSpPr/>
          <p:nvPr/>
        </p:nvSpPr>
        <p:spPr>
          <a:xfrm rot="5400000">
            <a:off x="6315187" y="30361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7">
            <a:extLst>
              <a:ext uri="{FF2B5EF4-FFF2-40B4-BE49-F238E27FC236}">
                <a16:creationId xmlns:a16="http://schemas.microsoft.com/office/drawing/2014/main" id="{56B1FF36-44E7-505A-91E3-AA4CB9AF5732}"/>
              </a:ext>
            </a:extLst>
          </p:cNvPr>
          <p:cNvSpPr txBox="1"/>
          <p:nvPr/>
        </p:nvSpPr>
        <p:spPr>
          <a:xfrm>
            <a:off x="3317892" y="3740732"/>
            <a:ext cx="680987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est là pour créer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conteneurs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Y compris A LA MAIN 😮</a:t>
            </a:r>
          </a:p>
        </p:txBody>
      </p:sp>
      <p:grpSp>
        <p:nvGrpSpPr>
          <p:cNvPr id="12" name="Group 11">
            <a:extLst>
              <a:ext uri="{FF2B5EF4-FFF2-40B4-BE49-F238E27FC236}">
                <a16:creationId xmlns:a16="http://schemas.microsoft.com/office/drawing/2014/main" id="{C2A092D1-0D79-5227-2F2B-D947B4817103}"/>
              </a:ext>
            </a:extLst>
          </p:cNvPr>
          <p:cNvGrpSpPr/>
          <p:nvPr/>
        </p:nvGrpSpPr>
        <p:grpSpPr>
          <a:xfrm>
            <a:off x="7359247" y="2551580"/>
            <a:ext cx="2768520" cy="703771"/>
            <a:chOff x="7359247" y="2551580"/>
            <a:chExt cx="2768520" cy="703771"/>
          </a:xfrm>
        </p:grpSpPr>
        <p:grpSp>
          <p:nvGrpSpPr>
            <p:cNvPr id="8" name="Group 7">
              <a:extLst>
                <a:ext uri="{FF2B5EF4-FFF2-40B4-BE49-F238E27FC236}">
                  <a16:creationId xmlns:a16="http://schemas.microsoft.com/office/drawing/2014/main" id="{94B40A87-646E-16B8-9143-504C2216C6C4}"/>
                </a:ext>
              </a:extLst>
            </p:cNvPr>
            <p:cNvGrpSpPr/>
            <p:nvPr/>
          </p:nvGrpSpPr>
          <p:grpSpPr>
            <a:xfrm>
              <a:off x="8507511" y="2818925"/>
              <a:ext cx="1620256" cy="436426"/>
              <a:chOff x="2401554" y="5072056"/>
              <a:chExt cx="1620256" cy="436426"/>
            </a:xfrm>
          </p:grpSpPr>
          <p:sp>
            <p:nvSpPr>
              <p:cNvPr id="5" name="Rectangle: Rounded Corners 4">
                <a:extLst>
                  <a:ext uri="{FF2B5EF4-FFF2-40B4-BE49-F238E27FC236}">
                    <a16:creationId xmlns:a16="http://schemas.microsoft.com/office/drawing/2014/main" id="{331261FA-092F-D78E-509E-95A916156B59}"/>
                  </a:ext>
                </a:extLst>
              </p:cNvPr>
              <p:cNvSpPr/>
              <p:nvPr/>
            </p:nvSpPr>
            <p:spPr>
              <a:xfrm>
                <a:off x="2401554" y="5072056"/>
                <a:ext cx="1620256" cy="436426"/>
              </a:xfrm>
              <a:prstGeom prst="roundRect">
                <a:avLst/>
              </a:prstGeom>
              <a:solidFill>
                <a:srgbClr val="262626"/>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13335FCF-7A92-F242-1C5A-577990FD61B5}"/>
                  </a:ext>
                </a:extLst>
              </p:cNvPr>
              <p:cNvSpPr txBox="1"/>
              <p:nvPr/>
            </p:nvSpPr>
            <p:spPr>
              <a:xfrm>
                <a:off x="2401556" y="5108371"/>
                <a:ext cx="1620254" cy="400110"/>
              </a:xfrm>
              <a:prstGeom prst="rect">
                <a:avLst/>
              </a:prstGeom>
              <a:noFill/>
            </p:spPr>
            <p:txBody>
              <a:bodyPr wrap="square" rtlCol="0">
                <a:spAutoFit/>
              </a:bodyPr>
              <a:lstStyle/>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pivot_root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seccompbpf</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capabilities</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Arrow: Bent 10">
              <a:extLst>
                <a:ext uri="{FF2B5EF4-FFF2-40B4-BE49-F238E27FC236}">
                  <a16:creationId xmlns:a16="http://schemas.microsoft.com/office/drawing/2014/main" id="{591AA24D-3859-DB3A-A2FF-38F5EE19EBB9}"/>
                </a:ext>
              </a:extLst>
            </p:cNvPr>
            <p:cNvSpPr/>
            <p:nvPr/>
          </p:nvSpPr>
          <p:spPr>
            <a:xfrm rot="16200000">
              <a:off x="7605793" y="2305034"/>
              <a:ext cx="534692" cy="1027783"/>
            </a:xfrm>
            <a:prstGeom prst="bentArrow">
              <a:avLst>
                <a:gd name="adj1" fmla="val 8413"/>
                <a:gd name="adj2" fmla="val 11777"/>
                <a:gd name="adj3" fmla="val 23492"/>
                <a:gd name="adj4" fmla="val 76508"/>
              </a:avLst>
            </a:prstGeom>
            <a:solidFill>
              <a:srgbClr val="0DD5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34662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78BBED86-52A1-E085-171D-3799E062E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787" y="1143000"/>
            <a:ext cx="9909643" cy="4445496"/>
          </a:xfrm>
          <a:prstGeom prst="rect">
            <a:avLst/>
          </a:prstGeom>
        </p:spPr>
      </p:pic>
    </p:spTree>
    <p:extLst>
      <p:ext uri="{BB962C8B-B14F-4D97-AF65-F5344CB8AC3E}">
        <p14:creationId xmlns:p14="http://schemas.microsoft.com/office/powerpoint/2010/main" val="176812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spTree>
    <p:extLst>
      <p:ext uri="{BB962C8B-B14F-4D97-AF65-F5344CB8AC3E}">
        <p14:creationId xmlns:p14="http://schemas.microsoft.com/office/powerpoint/2010/main" val="242055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grpSp>
        <p:nvGrpSpPr>
          <p:cNvPr id="14" name="Group 13">
            <a:extLst>
              <a:ext uri="{FF2B5EF4-FFF2-40B4-BE49-F238E27FC236}">
                <a16:creationId xmlns:a16="http://schemas.microsoft.com/office/drawing/2014/main" id="{7C388EF3-7510-C186-AEE9-EE749B2C1150}"/>
              </a:ext>
            </a:extLst>
          </p:cNvPr>
          <p:cNvGrpSpPr/>
          <p:nvPr/>
        </p:nvGrpSpPr>
        <p:grpSpPr>
          <a:xfrm>
            <a:off x="1110249" y="3221527"/>
            <a:ext cx="1172502" cy="414945"/>
            <a:chOff x="423687" y="2929834"/>
            <a:chExt cx="1172502" cy="414945"/>
          </a:xfrm>
        </p:grpSpPr>
        <p:sp>
          <p:nvSpPr>
            <p:cNvPr id="4" name="Rectangle: Rounded Corners 3">
              <a:extLst>
                <a:ext uri="{FF2B5EF4-FFF2-40B4-BE49-F238E27FC236}">
                  <a16:creationId xmlns:a16="http://schemas.microsoft.com/office/drawing/2014/main" id="{0DE188EE-1EBB-A590-692A-95DC321A24E2}"/>
                </a:ext>
              </a:extLst>
            </p:cNvPr>
            <p:cNvSpPr/>
            <p:nvPr/>
          </p:nvSpPr>
          <p:spPr>
            <a:xfrm>
              <a:off x="423687" y="2929834"/>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6538E681-2B61-DA4C-81AA-11027CA19475}"/>
                </a:ext>
              </a:extLst>
            </p:cNvPr>
            <p:cNvSpPr txBox="1"/>
            <p:nvPr/>
          </p:nvSpPr>
          <p:spPr>
            <a:xfrm>
              <a:off x="487856" y="2953897"/>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C00BECB9-3D2C-CAAB-D471-0C7EEF90AD9D}"/>
              </a:ext>
            </a:extLst>
          </p:cNvPr>
          <p:cNvGrpSpPr/>
          <p:nvPr/>
        </p:nvGrpSpPr>
        <p:grpSpPr>
          <a:xfrm>
            <a:off x="784147" y="4650077"/>
            <a:ext cx="1477304" cy="414945"/>
            <a:chOff x="568066" y="4052781"/>
            <a:chExt cx="1477304" cy="414945"/>
          </a:xfrm>
        </p:grpSpPr>
        <p:sp>
          <p:nvSpPr>
            <p:cNvPr id="8" name="Rectangle: Rounded Corners 7">
              <a:extLst>
                <a:ext uri="{FF2B5EF4-FFF2-40B4-BE49-F238E27FC236}">
                  <a16:creationId xmlns:a16="http://schemas.microsoft.com/office/drawing/2014/main" id="{E7B0E342-A1AF-1B63-1A59-30EE3F957DC2}"/>
                </a:ext>
              </a:extLst>
            </p:cNvPr>
            <p:cNvSpPr/>
            <p:nvPr/>
          </p:nvSpPr>
          <p:spPr>
            <a:xfrm>
              <a:off x="568066" y="4052781"/>
              <a:ext cx="1477304"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7D6401DA-1219-C762-7BBC-3E2EF0364B27}"/>
                </a:ext>
              </a:extLst>
            </p:cNvPr>
            <p:cNvSpPr txBox="1"/>
            <p:nvPr/>
          </p:nvSpPr>
          <p:spPr>
            <a:xfrm>
              <a:off x="584110" y="4076844"/>
              <a:ext cx="1461260" cy="338554"/>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AF84B6C2-7847-081B-FD61-548DEA4CD364}"/>
              </a:ext>
            </a:extLst>
          </p:cNvPr>
          <p:cNvGrpSpPr/>
          <p:nvPr/>
        </p:nvGrpSpPr>
        <p:grpSpPr>
          <a:xfrm>
            <a:off x="1739139" y="5367280"/>
            <a:ext cx="1172502" cy="414945"/>
            <a:chOff x="1097455" y="4849625"/>
            <a:chExt cx="1172502" cy="414945"/>
          </a:xfrm>
        </p:grpSpPr>
        <p:sp>
          <p:nvSpPr>
            <p:cNvPr id="10" name="Rectangle: Rounded Corners 9">
              <a:extLst>
                <a:ext uri="{FF2B5EF4-FFF2-40B4-BE49-F238E27FC236}">
                  <a16:creationId xmlns:a16="http://schemas.microsoft.com/office/drawing/2014/main" id="{241E537D-D8D6-FA03-FCE5-A44EEF7A524F}"/>
                </a:ext>
              </a:extLst>
            </p:cNvPr>
            <p:cNvSpPr/>
            <p:nvPr/>
          </p:nvSpPr>
          <p:spPr>
            <a:xfrm>
              <a:off x="1097455" y="4849625"/>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8C3DA4F3-10EC-3864-87CE-F74864BF5F28}"/>
                </a:ext>
              </a:extLst>
            </p:cNvPr>
            <p:cNvSpPr txBox="1"/>
            <p:nvPr/>
          </p:nvSpPr>
          <p:spPr>
            <a:xfrm>
              <a:off x="1161624" y="4873688"/>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Right Brace 14">
            <a:extLst>
              <a:ext uri="{FF2B5EF4-FFF2-40B4-BE49-F238E27FC236}">
                <a16:creationId xmlns:a16="http://schemas.microsoft.com/office/drawing/2014/main" id="{3409F370-F795-8796-1286-7D9467DC3C54}"/>
              </a:ext>
            </a:extLst>
          </p:cNvPr>
          <p:cNvSpPr/>
          <p:nvPr/>
        </p:nvSpPr>
        <p:spPr>
          <a:xfrm rot="10800000">
            <a:off x="2412106" y="2679030"/>
            <a:ext cx="274829" cy="1481737"/>
          </a:xfrm>
          <a:prstGeom prst="rightBrace">
            <a:avLst/>
          </a:prstGeom>
          <a:ln w="3175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row: Right 15">
            <a:extLst>
              <a:ext uri="{FF2B5EF4-FFF2-40B4-BE49-F238E27FC236}">
                <a16:creationId xmlns:a16="http://schemas.microsoft.com/office/drawing/2014/main" id="{E8EA9B00-5A38-7974-A0F4-AD4C177E0DD5}"/>
              </a:ext>
            </a:extLst>
          </p:cNvPr>
          <p:cNvSpPr/>
          <p:nvPr/>
        </p:nvSpPr>
        <p:spPr>
          <a:xfrm rot="20287834">
            <a:off x="2331829" y="4360958"/>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Right 16">
            <a:extLst>
              <a:ext uri="{FF2B5EF4-FFF2-40B4-BE49-F238E27FC236}">
                <a16:creationId xmlns:a16="http://schemas.microsoft.com/office/drawing/2014/main" id="{4ED9531F-EC82-472E-D3E3-AFFC2E973DF1}"/>
              </a:ext>
            </a:extLst>
          </p:cNvPr>
          <p:cNvSpPr/>
          <p:nvPr/>
        </p:nvSpPr>
        <p:spPr>
          <a:xfrm rot="18204181">
            <a:off x="2503997" y="4834105"/>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073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Bon, c’est top, on sait maintenant qu’on est capable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créer un conteneur à la main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75D86816-6FFA-5030-354C-DACC3FAF668D}"/>
              </a:ext>
            </a:extLst>
          </p:cNvPr>
          <p:cNvSpPr txBox="1"/>
          <p:nvPr/>
        </p:nvSpPr>
        <p:spPr>
          <a:xfrm>
            <a:off x="2666671" y="3303993"/>
            <a:ext cx="8112313" cy="1027783"/>
          </a:xfrm>
          <a:prstGeom prst="rect">
            <a:avLst/>
          </a:prstGeom>
          <a:noFill/>
        </p:spPr>
        <p:txBody>
          <a:bodyPr wrap="square" rtlCol="0">
            <a:noAutofit/>
          </a:bodyPr>
          <a:lstStyle/>
          <a:p>
            <a:pPr marL="342900" indent="-342900" algn="ctr">
              <a:buFont typeface="Wingdings" panose="05000000000000000000" pitchFamily="2" charset="2"/>
              <a:buChar char="à"/>
            </a:pP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Mais on ne va peut-être pas le faire à chaque fois</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Ce serait bien pratique qu’il existe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un autre moyen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ZoneTexte 16">
            <a:extLst>
              <a:ext uri="{FF2B5EF4-FFF2-40B4-BE49-F238E27FC236}">
                <a16:creationId xmlns:a16="http://schemas.microsoft.com/office/drawing/2014/main" id="{6202CF13-6918-98C2-BD5F-65CAEAD18C4C}"/>
              </a:ext>
            </a:extLst>
          </p:cNvPr>
          <p:cNvSpPr txBox="1"/>
          <p:nvPr/>
        </p:nvSpPr>
        <p:spPr>
          <a:xfrm>
            <a:off x="10614265" y="369075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 name="ZoneTexte 16">
            <a:extLst>
              <a:ext uri="{FF2B5EF4-FFF2-40B4-BE49-F238E27FC236}">
                <a16:creationId xmlns:a16="http://schemas.microsoft.com/office/drawing/2014/main" id="{D720897D-9DF7-0643-D923-2008B44E4D85}"/>
              </a:ext>
            </a:extLst>
          </p:cNvPr>
          <p:cNvSpPr txBox="1"/>
          <p:nvPr/>
        </p:nvSpPr>
        <p:spPr>
          <a:xfrm>
            <a:off x="1034222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5" name="ZoneTexte 16">
            <a:extLst>
              <a:ext uri="{FF2B5EF4-FFF2-40B4-BE49-F238E27FC236}">
                <a16:creationId xmlns:a16="http://schemas.microsoft.com/office/drawing/2014/main" id="{B2949D6B-CCFB-886A-8A21-A8F9B5569AB0}"/>
              </a:ext>
            </a:extLst>
          </p:cNvPr>
          <p:cNvSpPr txBox="1"/>
          <p:nvPr/>
        </p:nvSpPr>
        <p:spPr>
          <a:xfrm>
            <a:off x="993260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6" name="ZoneTexte 16">
            <a:extLst>
              <a:ext uri="{FF2B5EF4-FFF2-40B4-BE49-F238E27FC236}">
                <a16:creationId xmlns:a16="http://schemas.microsoft.com/office/drawing/2014/main" id="{DFB9C86D-EB8F-B3EC-2AFD-F88D46B49B34}"/>
              </a:ext>
            </a:extLst>
          </p:cNvPr>
          <p:cNvSpPr txBox="1"/>
          <p:nvPr/>
        </p:nvSpPr>
        <p:spPr>
          <a:xfrm>
            <a:off x="10748718" y="414574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7" name="ZoneTexte 16">
            <a:extLst>
              <a:ext uri="{FF2B5EF4-FFF2-40B4-BE49-F238E27FC236}">
                <a16:creationId xmlns:a16="http://schemas.microsoft.com/office/drawing/2014/main" id="{DFFF5E97-8D92-479C-1BF6-613C67F9818F}"/>
              </a:ext>
            </a:extLst>
          </p:cNvPr>
          <p:cNvSpPr txBox="1"/>
          <p:nvPr/>
        </p:nvSpPr>
        <p:spPr>
          <a:xfrm>
            <a:off x="10407890" y="460073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Tree>
    <p:extLst>
      <p:ext uri="{BB962C8B-B14F-4D97-AF65-F5344CB8AC3E}">
        <p14:creationId xmlns:p14="http://schemas.microsoft.com/office/powerpoint/2010/main" val="283978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11575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pic>
        <p:nvPicPr>
          <p:cNvPr id="7" name="Picture 6" descr="Icon&#10;&#10;Description automatically generated">
            <a:extLst>
              <a:ext uri="{FF2B5EF4-FFF2-40B4-BE49-F238E27FC236}">
                <a16:creationId xmlns:a16="http://schemas.microsoft.com/office/drawing/2014/main" id="{50F65658-3ED9-876F-068D-E7CF4362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735" y="1349091"/>
            <a:ext cx="5724525" cy="4105275"/>
          </a:xfrm>
          <a:prstGeom prst="rect">
            <a:avLst/>
          </a:prstGeom>
        </p:spPr>
      </p:pic>
    </p:spTree>
    <p:extLst>
      <p:ext uri="{BB962C8B-B14F-4D97-AF65-F5344CB8AC3E}">
        <p14:creationId xmlns:p14="http://schemas.microsoft.com/office/powerpoint/2010/main" val="133486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875864" y="4060557"/>
            <a:ext cx="4908884" cy="117748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 commencé par utiliser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avant de les remplacer par sa propre librairie de gestion de conteneurs / d’interfaçage avec le noyau Linux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1BF25336-67D0-EC25-19E6-36B7D81DE15F}"/>
              </a:ext>
            </a:extLst>
          </p:cNvPr>
          <p:cNvGrpSpPr/>
          <p:nvPr/>
        </p:nvGrpSpPr>
        <p:grpSpPr>
          <a:xfrm>
            <a:off x="992767" y="1834380"/>
            <a:ext cx="3936644" cy="1264108"/>
            <a:chOff x="992767" y="1834380"/>
            <a:chExt cx="3936644" cy="1264108"/>
          </a:xfrm>
        </p:grpSpPr>
        <p:sp>
          <p:nvSpPr>
            <p:cNvPr id="2" name="Arrow: Circular 1">
              <a:extLst>
                <a:ext uri="{FF2B5EF4-FFF2-40B4-BE49-F238E27FC236}">
                  <a16:creationId xmlns:a16="http://schemas.microsoft.com/office/drawing/2014/main" id="{655D4F06-D065-FE6C-DD8A-59515F2C0902}"/>
                </a:ext>
              </a:extLst>
            </p:cNvPr>
            <p:cNvSpPr/>
            <p:nvPr/>
          </p:nvSpPr>
          <p:spPr>
            <a:xfrm rot="12315948">
              <a:off x="3045440" y="1834380"/>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5" name="Group 4">
              <a:extLst>
                <a:ext uri="{FF2B5EF4-FFF2-40B4-BE49-F238E27FC236}">
                  <a16:creationId xmlns:a16="http://schemas.microsoft.com/office/drawing/2014/main" id="{E88591E8-FB64-014E-A7C1-535C4C2A5768}"/>
                </a:ext>
              </a:extLst>
            </p:cNvPr>
            <p:cNvGrpSpPr/>
            <p:nvPr/>
          </p:nvGrpSpPr>
          <p:grpSpPr>
            <a:xfrm>
              <a:off x="992767" y="2541556"/>
              <a:ext cx="2459346" cy="556932"/>
              <a:chOff x="3769833" y="1351260"/>
              <a:chExt cx="2459346" cy="556932"/>
            </a:xfrm>
          </p:grpSpPr>
          <p:sp>
            <p:nvSpPr>
              <p:cNvPr id="6" name="Rectangle: Rounded Corners 5">
                <a:extLst>
                  <a:ext uri="{FF2B5EF4-FFF2-40B4-BE49-F238E27FC236}">
                    <a16:creationId xmlns:a16="http://schemas.microsoft.com/office/drawing/2014/main" id="{93FC9A6E-AFE6-C2FA-9CFA-A100E41E9177}"/>
                  </a:ext>
                </a:extLst>
              </p:cNvPr>
              <p:cNvSpPr/>
              <p:nvPr/>
            </p:nvSpPr>
            <p:spPr>
              <a:xfrm>
                <a:off x="3769833" y="1351260"/>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F273A23-5D8A-7B65-75FD-49773BA20D01}"/>
                  </a:ext>
                </a:extLst>
              </p:cNvPr>
              <p:cNvSpPr txBox="1"/>
              <p:nvPr/>
            </p:nvSpPr>
            <p:spPr>
              <a:xfrm>
                <a:off x="4160256" y="1429671"/>
                <a:ext cx="1975280" cy="400110"/>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LXC en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simple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flexible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 name="ZoneTexte 23">
                <a:extLst>
                  <a:ext uri="{FF2B5EF4-FFF2-40B4-BE49-F238E27FC236}">
                    <a16:creationId xmlns:a16="http://schemas.microsoft.com/office/drawing/2014/main" id="{271FC1DA-B94C-2754-C77F-BC1AB0BB0354}"/>
                  </a:ext>
                </a:extLst>
              </p:cNvPr>
              <p:cNvSpPr txBox="1"/>
              <p:nvPr/>
            </p:nvSpPr>
            <p:spPr>
              <a:xfrm>
                <a:off x="3816329" y="1419343"/>
                <a:ext cx="574301" cy="400110"/>
              </a:xfrm>
              <a:prstGeom prst="rect">
                <a:avLst/>
              </a:prstGeom>
              <a:noFill/>
            </p:spPr>
            <p:txBody>
              <a:bodyPr wrap="square" rtlCol="0">
                <a:spAutoFit/>
              </a:bodyPr>
              <a:lstStyle/>
              <a:p>
                <a:r>
                  <a:rPr lang="fr-FR"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grpSp>
        <p:nvGrpSpPr>
          <p:cNvPr id="17" name="Group 16">
            <a:extLst>
              <a:ext uri="{FF2B5EF4-FFF2-40B4-BE49-F238E27FC236}">
                <a16:creationId xmlns:a16="http://schemas.microsoft.com/office/drawing/2014/main" id="{F43C5493-28DB-3F36-2534-64332EDC283A}"/>
              </a:ext>
            </a:extLst>
          </p:cNvPr>
          <p:cNvGrpSpPr/>
          <p:nvPr/>
        </p:nvGrpSpPr>
        <p:grpSpPr>
          <a:xfrm>
            <a:off x="6944926" y="4970479"/>
            <a:ext cx="3974493" cy="1365015"/>
            <a:chOff x="6944926" y="4970479"/>
            <a:chExt cx="3974493" cy="1365015"/>
          </a:xfrm>
        </p:grpSpPr>
        <p:grpSp>
          <p:nvGrpSpPr>
            <p:cNvPr id="11" name="Group 10">
              <a:extLst>
                <a:ext uri="{FF2B5EF4-FFF2-40B4-BE49-F238E27FC236}">
                  <a16:creationId xmlns:a16="http://schemas.microsoft.com/office/drawing/2014/main" id="{CC13AD38-C344-08B7-30E9-1D370D99EA35}"/>
                </a:ext>
              </a:extLst>
            </p:cNvPr>
            <p:cNvGrpSpPr/>
            <p:nvPr/>
          </p:nvGrpSpPr>
          <p:grpSpPr>
            <a:xfrm>
              <a:off x="6944926" y="5392525"/>
              <a:ext cx="3352800" cy="942969"/>
              <a:chOff x="4109156" y="1251245"/>
              <a:chExt cx="3352800" cy="942969"/>
            </a:xfrm>
          </p:grpSpPr>
          <p:sp>
            <p:nvSpPr>
              <p:cNvPr id="12" name="Rectangle: Rounded Corners 11">
                <a:extLst>
                  <a:ext uri="{FF2B5EF4-FFF2-40B4-BE49-F238E27FC236}">
                    <a16:creationId xmlns:a16="http://schemas.microsoft.com/office/drawing/2014/main" id="{04638F65-3AC3-3CC1-DD41-E620FA038FBD}"/>
                  </a:ext>
                </a:extLst>
              </p:cNvPr>
              <p:cNvSpPr/>
              <p:nvPr/>
            </p:nvSpPr>
            <p:spPr>
              <a:xfrm>
                <a:off x="4109156" y="1251245"/>
                <a:ext cx="3352800" cy="942969"/>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23">
                <a:extLst>
                  <a:ext uri="{FF2B5EF4-FFF2-40B4-BE49-F238E27FC236}">
                    <a16:creationId xmlns:a16="http://schemas.microsoft.com/office/drawing/2014/main" id="{2CEB9EDC-7C7A-86B1-74D7-BDE7453E563B}"/>
                  </a:ext>
                </a:extLst>
              </p:cNvPr>
              <p:cNvSpPr txBox="1"/>
              <p:nvPr/>
            </p:nvSpPr>
            <p:spPr>
              <a:xfrm>
                <a:off x="4911525" y="1307079"/>
                <a:ext cx="2484336" cy="861774"/>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C’est l’ancêtre de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2" descr="Information on Microsoft Windows 11 22H2">
                <a:extLst>
                  <a:ext uri="{FF2B5EF4-FFF2-40B4-BE49-F238E27FC236}">
                    <a16:creationId xmlns:a16="http://schemas.microsoft.com/office/drawing/2014/main" id="{38C026A7-200D-2B76-E723-AB102230B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363719"/>
                <a:ext cx="707672" cy="70767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Arrow: Circular 15">
              <a:extLst>
                <a:ext uri="{FF2B5EF4-FFF2-40B4-BE49-F238E27FC236}">
                  <a16:creationId xmlns:a16="http://schemas.microsoft.com/office/drawing/2014/main" id="{A7652C8C-173C-9840-3F22-985CBED9C7CB}"/>
                </a:ext>
              </a:extLst>
            </p:cNvPr>
            <p:cNvSpPr/>
            <p:nvPr/>
          </p:nvSpPr>
          <p:spPr>
            <a:xfrm rot="19253804" flipV="1">
              <a:off x="10109610" y="4970479"/>
              <a:ext cx="809809" cy="801282"/>
            </a:xfrm>
            <a:prstGeom prst="circularArrow">
              <a:avLst>
                <a:gd name="adj1" fmla="val 6481"/>
                <a:gd name="adj2" fmla="val 1142319"/>
                <a:gd name="adj3" fmla="val 20344617"/>
                <a:gd name="adj4" fmla="val 12923931"/>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17015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3225978" y="2890391"/>
            <a:ext cx="6890296" cy="1077218"/>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Mais au fait, pourquoi avoir créé Docker ?</a:t>
            </a:r>
          </a:p>
        </p:txBody>
      </p:sp>
    </p:spTree>
    <p:extLst>
      <p:ext uri="{BB962C8B-B14F-4D97-AF65-F5344CB8AC3E}">
        <p14:creationId xmlns:p14="http://schemas.microsoft.com/office/powerpoint/2010/main" val="165788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spTree>
    <p:extLst>
      <p:ext uri="{BB962C8B-B14F-4D97-AF65-F5344CB8AC3E}">
        <p14:creationId xmlns:p14="http://schemas.microsoft.com/office/powerpoint/2010/main" val="32383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grpSp>
        <p:nvGrpSpPr>
          <p:cNvPr id="19" name="Group 18">
            <a:extLst>
              <a:ext uri="{FF2B5EF4-FFF2-40B4-BE49-F238E27FC236}">
                <a16:creationId xmlns:a16="http://schemas.microsoft.com/office/drawing/2014/main" id="{D448CCD1-C82A-07F6-E357-47B02D928E2C}"/>
              </a:ext>
            </a:extLst>
          </p:cNvPr>
          <p:cNvGrpSpPr/>
          <p:nvPr/>
        </p:nvGrpSpPr>
        <p:grpSpPr>
          <a:xfrm rot="20346643">
            <a:off x="3536768" y="3064308"/>
            <a:ext cx="6111430" cy="567160"/>
            <a:chOff x="2592730" y="3530279"/>
            <a:chExt cx="6111430" cy="567160"/>
          </a:xfrm>
        </p:grpSpPr>
        <p:sp>
          <p:nvSpPr>
            <p:cNvPr id="14" name="Rectangle: Rounded Corners 13">
              <a:extLst>
                <a:ext uri="{FF2B5EF4-FFF2-40B4-BE49-F238E27FC236}">
                  <a16:creationId xmlns:a16="http://schemas.microsoft.com/office/drawing/2014/main" id="{9531DDE7-4206-F2FF-FEFC-DB529229B8C9}"/>
                </a:ext>
              </a:extLst>
            </p:cNvPr>
            <p:cNvSpPr/>
            <p:nvPr/>
          </p:nvSpPr>
          <p:spPr>
            <a:xfrm>
              <a:off x="2592730" y="3530279"/>
              <a:ext cx="6053560" cy="567160"/>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C6F4028D-AAF3-100B-13C4-5C03547D4575}"/>
                </a:ext>
              </a:extLst>
            </p:cNvPr>
            <p:cNvSpPr txBox="1"/>
            <p:nvPr/>
          </p:nvSpPr>
          <p:spPr>
            <a:xfrm>
              <a:off x="2737869" y="3642241"/>
              <a:ext cx="5966291" cy="338554"/>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Résumons : livrer est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galère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il faut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industrialiser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choses !</a:t>
              </a:r>
            </a:p>
          </p:txBody>
        </p:sp>
      </p:grpSp>
    </p:spTree>
    <p:extLst>
      <p:ext uri="{BB962C8B-B14F-4D97-AF65-F5344CB8AC3E}">
        <p14:creationId xmlns:p14="http://schemas.microsoft.com/office/powerpoint/2010/main" val="262308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La volonté de Docker</a:t>
            </a:r>
          </a:p>
        </p:txBody>
      </p:sp>
      <p:sp>
        <p:nvSpPr>
          <p:cNvPr id="2" name="ZoneTexte 16">
            <a:extLst>
              <a:ext uri="{FF2B5EF4-FFF2-40B4-BE49-F238E27FC236}">
                <a16:creationId xmlns:a16="http://schemas.microsoft.com/office/drawing/2014/main" id="{C4A1A04C-CA1C-EF09-8D49-94F177DD5FE6}"/>
              </a:ext>
            </a:extLst>
          </p:cNvPr>
          <p:cNvSpPr txBox="1"/>
          <p:nvPr/>
        </p:nvSpPr>
        <p:spPr>
          <a:xfrm>
            <a:off x="3320954" y="1142614"/>
            <a:ext cx="6890296" cy="1077218"/>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“shipping software from A to B,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reliably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automatically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id="{9EFFFC3C-C0B7-E197-59D0-6A21424A9400}"/>
              </a:ext>
            </a:extLst>
          </p:cNvPr>
          <p:cNvGrpSpPr/>
          <p:nvPr/>
        </p:nvGrpSpPr>
        <p:grpSpPr>
          <a:xfrm>
            <a:off x="3240974" y="2347155"/>
            <a:ext cx="6890296" cy="1615155"/>
            <a:chOff x="3240974" y="2347155"/>
            <a:chExt cx="6890296" cy="1615155"/>
          </a:xfrm>
        </p:grpSpPr>
        <p:sp>
          <p:nvSpPr>
            <p:cNvPr id="6" name="Arrow: Right 5">
              <a:extLst>
                <a:ext uri="{FF2B5EF4-FFF2-40B4-BE49-F238E27FC236}">
                  <a16:creationId xmlns:a16="http://schemas.microsoft.com/office/drawing/2014/main" id="{97A527F3-F5DB-801E-5BBB-BDEA4FFF4278}"/>
                </a:ext>
              </a:extLst>
            </p:cNvPr>
            <p:cNvSpPr/>
            <p:nvPr/>
          </p:nvSpPr>
          <p:spPr>
            <a:xfrm rot="5400000">
              <a:off x="6325946" y="2540542"/>
              <a:ext cx="720352"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B33DCD4A-A047-19BD-DF32-3289CC8EAC1B}"/>
                </a:ext>
              </a:extLst>
            </p:cNvPr>
            <p:cNvSpPr txBox="1"/>
            <p:nvPr/>
          </p:nvSpPr>
          <p:spPr>
            <a:xfrm>
              <a:off x="6854018" y="2459616"/>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et pour ce faire</a:t>
              </a:r>
            </a:p>
          </p:txBody>
        </p:sp>
        <p:sp>
          <p:nvSpPr>
            <p:cNvPr id="9" name="ZoneTexte 16">
              <a:extLst>
                <a:ext uri="{FF2B5EF4-FFF2-40B4-BE49-F238E27FC236}">
                  <a16:creationId xmlns:a16="http://schemas.microsoft.com/office/drawing/2014/main" id="{B9832B64-6090-5F38-629E-318170F0FDB0}"/>
                </a:ext>
              </a:extLst>
            </p:cNvPr>
            <p:cNvSpPr txBox="1"/>
            <p:nvPr/>
          </p:nvSpPr>
          <p:spPr>
            <a:xfrm>
              <a:off x="3240974" y="3158839"/>
              <a:ext cx="6890296"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“separations of concerns”</a:t>
              </a:r>
            </a:p>
          </p:txBody>
        </p:sp>
        <p:sp>
          <p:nvSpPr>
            <p:cNvPr id="10" name="ZoneTexte 16">
              <a:extLst>
                <a:ext uri="{FF2B5EF4-FFF2-40B4-BE49-F238E27FC236}">
                  <a16:creationId xmlns:a16="http://schemas.microsoft.com/office/drawing/2014/main" id="{2F9012F0-E36C-4FD3-A9F0-214F8A74B199}"/>
                </a:ext>
              </a:extLst>
            </p:cNvPr>
            <p:cNvSpPr txBox="1"/>
            <p:nvPr/>
          </p:nvSpPr>
          <p:spPr>
            <a:xfrm>
              <a:off x="3240974" y="3623756"/>
              <a:ext cx="6890296"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séparation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responsabilités</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21" name="Group 20">
            <a:extLst>
              <a:ext uri="{FF2B5EF4-FFF2-40B4-BE49-F238E27FC236}">
                <a16:creationId xmlns:a16="http://schemas.microsoft.com/office/drawing/2014/main" id="{7BEB17E8-600A-99CF-17BD-93333A0FA687}"/>
              </a:ext>
            </a:extLst>
          </p:cNvPr>
          <p:cNvGrpSpPr/>
          <p:nvPr/>
        </p:nvGrpSpPr>
        <p:grpSpPr>
          <a:xfrm>
            <a:off x="1744238" y="4357777"/>
            <a:ext cx="9697351" cy="1938850"/>
            <a:chOff x="1744238" y="4357777"/>
            <a:chExt cx="9697351" cy="1938850"/>
          </a:xfrm>
        </p:grpSpPr>
        <p:sp>
          <p:nvSpPr>
            <p:cNvPr id="12" name="ZoneTexte 7">
              <a:extLst>
                <a:ext uri="{FF2B5EF4-FFF2-40B4-BE49-F238E27FC236}">
                  <a16:creationId xmlns:a16="http://schemas.microsoft.com/office/drawing/2014/main" id="{14ECD194-1CDF-A262-2CF2-69319AF502A8}"/>
                </a:ext>
              </a:extLst>
            </p:cNvPr>
            <p:cNvSpPr txBox="1"/>
            <p:nvPr/>
          </p:nvSpPr>
          <p:spPr>
            <a:xfrm>
              <a:off x="3320954" y="4357778"/>
              <a:ext cx="8120635" cy="193884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Quand je crée du logiciel, je veux pouvoir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simplement :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le mets dans le container,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ma responsabilité pour le shipping s'arrête 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ne m'intéresse QU'A mon produit, et PAS au container.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il faut que les personnes en charge de la livraison n’aient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besoin de s'intéresser à ce qu'il y a DANS le container</a:t>
              </a:r>
              <a:endParaRPr lang="en-US"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ight Brace 13">
              <a:extLst>
                <a:ext uri="{FF2B5EF4-FFF2-40B4-BE49-F238E27FC236}">
                  <a16:creationId xmlns:a16="http://schemas.microsoft.com/office/drawing/2014/main" id="{2E73B1BB-2CA4-22F0-035C-1CBD22D3DA2C}"/>
                </a:ext>
              </a:extLst>
            </p:cNvPr>
            <p:cNvSpPr/>
            <p:nvPr/>
          </p:nvSpPr>
          <p:spPr>
            <a:xfrm rot="10800000">
              <a:off x="3065448" y="4357777"/>
              <a:ext cx="351051" cy="840072"/>
            </a:xfrm>
            <a:prstGeom prst="rightBrace">
              <a:avLst>
                <a:gd name="adj1" fmla="val 22704"/>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23">
              <a:extLst>
                <a:ext uri="{FF2B5EF4-FFF2-40B4-BE49-F238E27FC236}">
                  <a16:creationId xmlns:a16="http://schemas.microsoft.com/office/drawing/2014/main" id="{FEC62222-272E-2631-6417-BF749B23C595}"/>
                </a:ext>
              </a:extLst>
            </p:cNvPr>
            <p:cNvSpPr txBox="1"/>
            <p:nvPr/>
          </p:nvSpPr>
          <p:spPr>
            <a:xfrm>
              <a:off x="1747555" y="4449110"/>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du</a:t>
              </a:r>
            </a:p>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développement</a:t>
              </a:r>
            </a:p>
          </p:txBody>
        </p:sp>
        <p:sp>
          <p:nvSpPr>
            <p:cNvPr id="17" name="Right Brace 16">
              <a:extLst>
                <a:ext uri="{FF2B5EF4-FFF2-40B4-BE49-F238E27FC236}">
                  <a16:creationId xmlns:a16="http://schemas.microsoft.com/office/drawing/2014/main" id="{B79BB90B-EA56-EC22-6AD7-93C0A8E4B968}"/>
                </a:ext>
              </a:extLst>
            </p:cNvPr>
            <p:cNvSpPr/>
            <p:nvPr/>
          </p:nvSpPr>
          <p:spPr>
            <a:xfrm rot="10800000">
              <a:off x="3017675" y="5565071"/>
              <a:ext cx="351051" cy="561659"/>
            </a:xfrm>
            <a:prstGeom prst="rightBrace">
              <a:avLst>
                <a:gd name="adj1" fmla="val 17315"/>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23">
              <a:extLst>
                <a:ext uri="{FF2B5EF4-FFF2-40B4-BE49-F238E27FC236}">
                  <a16:creationId xmlns:a16="http://schemas.microsoft.com/office/drawing/2014/main" id="{C1A44FCA-D7DF-83DC-9ACB-E26B9CD9357A}"/>
                </a:ext>
              </a:extLst>
            </p:cNvPr>
            <p:cNvSpPr txBox="1"/>
            <p:nvPr/>
          </p:nvSpPr>
          <p:spPr>
            <a:xfrm>
              <a:off x="1744238" y="5516705"/>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de la livraison</a:t>
              </a:r>
            </a:p>
          </p:txBody>
        </p:sp>
      </p:grpSp>
      <p:grpSp>
        <p:nvGrpSpPr>
          <p:cNvPr id="22" name="Group 21">
            <a:extLst>
              <a:ext uri="{FF2B5EF4-FFF2-40B4-BE49-F238E27FC236}">
                <a16:creationId xmlns:a16="http://schemas.microsoft.com/office/drawing/2014/main" id="{16E23B9A-D364-2054-6A75-25A4D77C8DA3}"/>
              </a:ext>
            </a:extLst>
          </p:cNvPr>
          <p:cNvGrpSpPr/>
          <p:nvPr/>
        </p:nvGrpSpPr>
        <p:grpSpPr>
          <a:xfrm>
            <a:off x="334219" y="2771398"/>
            <a:ext cx="3668791" cy="1107759"/>
            <a:chOff x="334219" y="2771398"/>
            <a:chExt cx="3668791" cy="1107759"/>
          </a:xfrm>
        </p:grpSpPr>
        <p:grpSp>
          <p:nvGrpSpPr>
            <p:cNvPr id="5" name="Group 4">
              <a:extLst>
                <a:ext uri="{FF2B5EF4-FFF2-40B4-BE49-F238E27FC236}">
                  <a16:creationId xmlns:a16="http://schemas.microsoft.com/office/drawing/2014/main" id="{C3DD787C-763E-1418-DCC3-1840AB453414}"/>
                </a:ext>
              </a:extLst>
            </p:cNvPr>
            <p:cNvGrpSpPr/>
            <p:nvPr/>
          </p:nvGrpSpPr>
          <p:grpSpPr>
            <a:xfrm rot="20175445">
              <a:off x="334219" y="3158807"/>
              <a:ext cx="2942347" cy="720350"/>
              <a:chOff x="7268903" y="3666455"/>
              <a:chExt cx="2942347" cy="720350"/>
            </a:xfrm>
          </p:grpSpPr>
          <p:sp>
            <p:nvSpPr>
              <p:cNvPr id="3" name="Rectangle: Rounded Corners 2">
                <a:extLst>
                  <a:ext uri="{FF2B5EF4-FFF2-40B4-BE49-F238E27FC236}">
                    <a16:creationId xmlns:a16="http://schemas.microsoft.com/office/drawing/2014/main" id="{183AF26B-F8C0-9018-AD80-DF6C0F2D9FFB}"/>
                  </a:ext>
                </a:extLst>
              </p:cNvPr>
              <p:cNvSpPr/>
              <p:nvPr/>
            </p:nvSpPr>
            <p:spPr>
              <a:xfrm>
                <a:off x="7268903" y="3666455"/>
                <a:ext cx="2904282" cy="72035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C91712EC-E3CC-9235-4F62-BDEB85A00D6D}"/>
                  </a:ext>
                </a:extLst>
              </p:cNvPr>
              <p:cNvSpPr txBox="1"/>
              <p:nvPr/>
            </p:nvSpPr>
            <p:spPr>
              <a:xfrm>
                <a:off x="7285286" y="3744867"/>
                <a:ext cx="2925964"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retrouve la même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volonté de simplifier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initiée par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en poussant le concept plus loin</a:t>
                </a:r>
              </a:p>
            </p:txBody>
          </p:sp>
        </p:grpSp>
        <p:sp>
          <p:nvSpPr>
            <p:cNvPr id="19" name="Arrow: Circular 18">
              <a:extLst>
                <a:ext uri="{FF2B5EF4-FFF2-40B4-BE49-F238E27FC236}">
                  <a16:creationId xmlns:a16="http://schemas.microsoft.com/office/drawing/2014/main" id="{81341ED1-70BA-B209-FA0A-874C3D32EF00}"/>
                </a:ext>
              </a:extLst>
            </p:cNvPr>
            <p:cNvSpPr/>
            <p:nvPr/>
          </p:nvSpPr>
          <p:spPr>
            <a:xfrm rot="10229509" flipH="1" flipV="1">
              <a:off x="3193201" y="2771398"/>
              <a:ext cx="809809" cy="801282"/>
            </a:xfrm>
            <a:prstGeom prst="circularArrow">
              <a:avLst>
                <a:gd name="adj1" fmla="val 6481"/>
                <a:gd name="adj2" fmla="val 1142319"/>
                <a:gd name="adj3" fmla="val 20344617"/>
                <a:gd name="adj4" fmla="val 13894592"/>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8345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619A1E-858C-BE52-3852-0E074E65A6AC}"/>
              </a:ext>
            </a:extLst>
          </p:cNvPr>
          <p:cNvGrpSpPr/>
          <p:nvPr/>
        </p:nvGrpSpPr>
        <p:grpSpPr>
          <a:xfrm rot="20713781">
            <a:off x="4523309" y="1692667"/>
            <a:ext cx="4640240" cy="1410269"/>
            <a:chOff x="4462817" y="2538484"/>
            <a:chExt cx="4640240" cy="1410269"/>
          </a:xfrm>
        </p:grpSpPr>
        <p:sp>
          <p:nvSpPr>
            <p:cNvPr id="2" name="TextBox 23">
              <a:extLst>
                <a:ext uri="{FF2B5EF4-FFF2-40B4-BE49-F238E27FC236}">
                  <a16:creationId xmlns:a16="http://schemas.microsoft.com/office/drawing/2014/main" id="{2C9880A1-518D-1A9B-DDCF-B98D14D23872}"/>
                </a:ext>
              </a:extLst>
            </p:cNvPr>
            <p:cNvSpPr txBox="1"/>
            <p:nvPr/>
          </p:nvSpPr>
          <p:spPr>
            <a:xfrm>
              <a:off x="4719721" y="2688759"/>
              <a:ext cx="4174541" cy="1107996"/>
            </a:xfrm>
            <a:prstGeom prst="rect">
              <a:avLst/>
            </a:prstGeom>
            <a:noFill/>
          </p:spPr>
          <p:txBody>
            <a:bodyPr wrap="none" rtlCol="0">
              <a:spAutoFit/>
            </a:bodyPr>
            <a:lstStyle/>
            <a:p>
              <a:pPr algn="l"/>
              <a:r>
                <a:rPr lang="fr-FR" sz="6600" b="1" i="0" dirty="0">
                  <a:solidFill>
                    <a:srgbClr val="0DD5E0"/>
                  </a:solidFill>
                  <a:effectLst/>
                  <a:latin typeface="Berkshire Swash" panose="02000505000000020003" pitchFamily="2" charset="0"/>
                  <a:ea typeface="Stick" panose="02020700000000000000" pitchFamily="18" charset="-128"/>
                </a:rPr>
                <a:t>Disclaimer</a:t>
              </a:r>
            </a:p>
          </p:txBody>
        </p:sp>
        <p:sp>
          <p:nvSpPr>
            <p:cNvPr id="3" name="Rectangle: Rounded Corners 2">
              <a:extLst>
                <a:ext uri="{FF2B5EF4-FFF2-40B4-BE49-F238E27FC236}">
                  <a16:creationId xmlns:a16="http://schemas.microsoft.com/office/drawing/2014/main" id="{23D718D9-78CD-AEA8-D207-4C36D650A7D9}"/>
                </a:ext>
              </a:extLst>
            </p:cNvPr>
            <p:cNvSpPr/>
            <p:nvPr/>
          </p:nvSpPr>
          <p:spPr>
            <a:xfrm>
              <a:off x="4462817" y="2538484"/>
              <a:ext cx="4640240" cy="1410269"/>
            </a:xfrm>
            <a:prstGeom prst="roundRect">
              <a:avLst/>
            </a:prstGeom>
            <a:no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2">
            <a:extLst>
              <a:ext uri="{FF2B5EF4-FFF2-40B4-BE49-F238E27FC236}">
                <a16:creationId xmlns:a16="http://schemas.microsoft.com/office/drawing/2014/main" id="{29ACAC99-CC87-B3C5-67D0-53F40D3EE9A8}"/>
              </a:ext>
            </a:extLst>
          </p:cNvPr>
          <p:cNvSpPr txBox="1"/>
          <p:nvPr/>
        </p:nvSpPr>
        <p:spPr>
          <a:xfrm>
            <a:off x="1668161" y="4237193"/>
            <a:ext cx="9959547" cy="1077218"/>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 talk n’a </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vocation à expliquer les détails de la « plomberie » ou les commandes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ou celles d’un quelconque container runtime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les slides seront par moment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VERBEUX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148823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17" name="Picture 16">
            <a:extLst>
              <a:ext uri="{FF2B5EF4-FFF2-40B4-BE49-F238E27FC236}">
                <a16:creationId xmlns:a16="http://schemas.microsoft.com/office/drawing/2014/main" id="{48BF2517-944C-F2F7-D65C-8049C2403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613143"/>
            <a:ext cx="4442694" cy="2497394"/>
          </a:xfrm>
          <a:prstGeom prst="rect">
            <a:avLst/>
          </a:prstGeom>
        </p:spPr>
      </p:pic>
      <p:pic>
        <p:nvPicPr>
          <p:cNvPr id="19" name="Picture 18" descr="A picture containing text, cargo container, box&#10;&#10;Description automatically generated">
            <a:extLst>
              <a:ext uri="{FF2B5EF4-FFF2-40B4-BE49-F238E27FC236}">
                <a16:creationId xmlns:a16="http://schemas.microsoft.com/office/drawing/2014/main" id="{D46CBB3B-FF10-247B-A599-D8ABCF50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09" y="1420032"/>
            <a:ext cx="3762900" cy="3115110"/>
          </a:xfrm>
          <a:prstGeom prst="rect">
            <a:avLst/>
          </a:prstGeom>
        </p:spPr>
      </p:pic>
      <p:sp>
        <p:nvSpPr>
          <p:cNvPr id="22" name="ZoneTexte 7">
            <a:extLst>
              <a:ext uri="{FF2B5EF4-FFF2-40B4-BE49-F238E27FC236}">
                <a16:creationId xmlns:a16="http://schemas.microsoft.com/office/drawing/2014/main" id="{3693575A-B926-793C-A4C9-512749FAAC89}"/>
              </a:ext>
            </a:extLst>
          </p:cNvPr>
          <p:cNvSpPr txBox="1"/>
          <p:nvPr/>
        </p:nvSpPr>
        <p:spPr>
          <a:xfrm>
            <a:off x="1040798" y="4158565"/>
            <a:ext cx="3912105" cy="38815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Débarquement « en vrac » début 1900</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Arrow: Right 22">
            <a:extLst>
              <a:ext uri="{FF2B5EF4-FFF2-40B4-BE49-F238E27FC236}">
                <a16:creationId xmlns:a16="http://schemas.microsoft.com/office/drawing/2014/main" id="{3C4F3D7F-0EDE-99DD-FA17-3D917965AA9A}"/>
              </a:ext>
            </a:extLst>
          </p:cNvPr>
          <p:cNvSpPr/>
          <p:nvPr/>
        </p:nvSpPr>
        <p:spPr>
          <a:xfrm>
            <a:off x="5996473" y="25788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D715865E-1D50-5DC4-D22F-EBF7D52057E2}"/>
              </a:ext>
            </a:extLst>
          </p:cNvPr>
          <p:cNvSpPr txBox="1"/>
          <p:nvPr/>
        </p:nvSpPr>
        <p:spPr>
          <a:xfrm>
            <a:off x="5525601" y="2989162"/>
            <a:ext cx="1757030"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Normalisation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1956</a:t>
            </a:r>
          </a:p>
        </p:txBody>
      </p:sp>
      <p:sp>
        <p:nvSpPr>
          <p:cNvPr id="25" name="ZoneTexte 23">
            <a:extLst>
              <a:ext uri="{FF2B5EF4-FFF2-40B4-BE49-F238E27FC236}">
                <a16:creationId xmlns:a16="http://schemas.microsoft.com/office/drawing/2014/main" id="{3131094D-DBF1-A5BB-B966-04401032141E}"/>
              </a:ext>
            </a:extLst>
          </p:cNvPr>
          <p:cNvSpPr txBox="1"/>
          <p:nvPr/>
        </p:nvSpPr>
        <p:spPr>
          <a:xfrm>
            <a:off x="7601609" y="4546717"/>
            <a:ext cx="3762900" cy="1569660"/>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tous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conteneurs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volume</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dimensions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Mêmes portes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mécanisme d’ouverture</a:t>
            </a:r>
          </a:p>
        </p:txBody>
      </p:sp>
    </p:spTree>
    <p:extLst>
      <p:ext uri="{BB962C8B-B14F-4D97-AF65-F5344CB8AC3E}">
        <p14:creationId xmlns:p14="http://schemas.microsoft.com/office/powerpoint/2010/main" val="237229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27" name="Picture 26" descr="Diagram, engineering drawing&#10;&#10;Description automatically generated">
            <a:extLst>
              <a:ext uri="{FF2B5EF4-FFF2-40B4-BE49-F238E27FC236}">
                <a16:creationId xmlns:a16="http://schemas.microsoft.com/office/drawing/2014/main" id="{EA1437F4-1543-1B3B-71DC-0EF2E626D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4" y="1258747"/>
            <a:ext cx="5366959" cy="4146630"/>
          </a:xfrm>
          <a:prstGeom prst="rect">
            <a:avLst/>
          </a:prstGeom>
        </p:spPr>
      </p:pic>
      <p:sp>
        <p:nvSpPr>
          <p:cNvPr id="2" name="ZoneTexte 23">
            <a:extLst>
              <a:ext uri="{FF2B5EF4-FFF2-40B4-BE49-F238E27FC236}">
                <a16:creationId xmlns:a16="http://schemas.microsoft.com/office/drawing/2014/main" id="{46CDEDB7-035B-66EE-A74F-A7FB915F2476}"/>
              </a:ext>
            </a:extLst>
          </p:cNvPr>
          <p:cNvSpPr txBox="1"/>
          <p:nvPr/>
        </p:nvSpPr>
        <p:spPr>
          <a:xfrm>
            <a:off x="7717354" y="1698585"/>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mon produit, je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charge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conteneur de la même façon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J’ouvre les portes, je charge, je ferme les portes, j’identifie le conteneur</a:t>
            </a:r>
          </a:p>
        </p:txBody>
      </p:sp>
      <p:sp>
        <p:nvSpPr>
          <p:cNvPr id="3" name="ZoneTexte 23">
            <a:extLst>
              <a:ext uri="{FF2B5EF4-FFF2-40B4-BE49-F238E27FC236}">
                <a16:creationId xmlns:a16="http://schemas.microsoft.com/office/drawing/2014/main" id="{7E6FE9CC-C767-9D80-228D-378D72C21B79}"/>
              </a:ext>
            </a:extLst>
          </p:cNvPr>
          <p:cNvSpPr txBox="1"/>
          <p:nvPr/>
        </p:nvSpPr>
        <p:spPr>
          <a:xfrm>
            <a:off x="7717354" y="3807107"/>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son contenu, le conteneur pourra 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la même façon par les mêmes grues, les mêmes trains, les mêmes camions</a:t>
            </a:r>
          </a:p>
        </p:txBody>
      </p:sp>
      <p:grpSp>
        <p:nvGrpSpPr>
          <p:cNvPr id="12" name="Group 11">
            <a:extLst>
              <a:ext uri="{FF2B5EF4-FFF2-40B4-BE49-F238E27FC236}">
                <a16:creationId xmlns:a16="http://schemas.microsoft.com/office/drawing/2014/main" id="{A8A2C29F-39D1-9CDB-3F58-F2CAD07D20E9}"/>
              </a:ext>
            </a:extLst>
          </p:cNvPr>
          <p:cNvGrpSpPr/>
          <p:nvPr/>
        </p:nvGrpSpPr>
        <p:grpSpPr>
          <a:xfrm>
            <a:off x="7592992" y="3069651"/>
            <a:ext cx="4074289" cy="478522"/>
            <a:chOff x="7592992" y="3069651"/>
            <a:chExt cx="4074289" cy="478522"/>
          </a:xfrm>
        </p:grpSpPr>
        <p:cxnSp>
          <p:nvCxnSpPr>
            <p:cNvPr id="10" name="Straight Connector 9">
              <a:extLst>
                <a:ext uri="{FF2B5EF4-FFF2-40B4-BE49-F238E27FC236}">
                  <a16:creationId xmlns:a16="http://schemas.microsoft.com/office/drawing/2014/main" id="{BBF84814-09F3-F6E2-3C14-A5108AA7D489}"/>
                </a:ext>
              </a:extLst>
            </p:cNvPr>
            <p:cNvCxnSpPr/>
            <p:nvPr/>
          </p:nvCxnSpPr>
          <p:spPr>
            <a:xfrm>
              <a:off x="7592992" y="3298784"/>
              <a:ext cx="40742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04EC22B-8524-98FD-4BA1-3E0E3B1B288B}"/>
                </a:ext>
              </a:extLst>
            </p:cNvPr>
            <p:cNvSpPr/>
            <p:nvPr/>
          </p:nvSpPr>
          <p:spPr>
            <a:xfrm>
              <a:off x="8194877" y="3069651"/>
              <a:ext cx="2812648" cy="478522"/>
            </a:xfrm>
            <a:prstGeom prst="roundRect">
              <a:avLst/>
            </a:prstGeom>
            <a:solidFill>
              <a:srgbClr val="26262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036276DF-0946-F955-266E-922F606B1438}"/>
                </a:ext>
              </a:extLst>
            </p:cNvPr>
            <p:cNvSpPr txBox="1"/>
            <p:nvPr/>
          </p:nvSpPr>
          <p:spPr>
            <a:xfrm>
              <a:off x="7898454" y="3122178"/>
              <a:ext cx="3379807"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separation</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concerns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sp>
        <p:nvSpPr>
          <p:cNvPr id="13" name="Right Brace 12">
            <a:extLst>
              <a:ext uri="{FF2B5EF4-FFF2-40B4-BE49-F238E27FC236}">
                <a16:creationId xmlns:a16="http://schemas.microsoft.com/office/drawing/2014/main" id="{F2663A97-3C8B-834D-5A57-EFBBBACD2392}"/>
              </a:ext>
            </a:extLst>
          </p:cNvPr>
          <p:cNvSpPr/>
          <p:nvPr/>
        </p:nvSpPr>
        <p:spPr>
          <a:xfrm>
            <a:off x="7500394" y="1356326"/>
            <a:ext cx="216650" cy="1713325"/>
          </a:xfrm>
          <a:prstGeom prst="rightBrace">
            <a:avLst>
              <a:gd name="adj1" fmla="val 43262"/>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ight Brace 13">
            <a:extLst>
              <a:ext uri="{FF2B5EF4-FFF2-40B4-BE49-F238E27FC236}">
                <a16:creationId xmlns:a16="http://schemas.microsoft.com/office/drawing/2014/main" id="{44AA5743-B11B-F728-3B76-21AB912C3A21}"/>
              </a:ext>
            </a:extLst>
          </p:cNvPr>
          <p:cNvSpPr/>
          <p:nvPr/>
        </p:nvSpPr>
        <p:spPr>
          <a:xfrm>
            <a:off x="7500394" y="3513450"/>
            <a:ext cx="216650" cy="1713325"/>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36877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L’engouement pour Docker suite à cela…</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390440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Hésitations et craintes côté sécurité</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572288" y="1536042"/>
            <a:ext cx="5143927"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Craintes concernant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usage d’un noyau partagé pour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Une vulnérabilité au niveau du container pourrait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remonter au système host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le compromettre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Chart, bar chart&#10;&#10;Description automatically generated">
            <a:extLst>
              <a:ext uri="{FF2B5EF4-FFF2-40B4-BE49-F238E27FC236}">
                <a16:creationId xmlns:a16="http://schemas.microsoft.com/office/drawing/2014/main" id="{5247572C-4AFD-38AC-D3EB-4CA795639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201838"/>
            <a:ext cx="3942269" cy="2417925"/>
          </a:xfrm>
          <a:prstGeom prst="rect">
            <a:avLst/>
          </a:prstGeom>
        </p:spPr>
      </p:pic>
      <p:sp>
        <p:nvSpPr>
          <p:cNvPr id="24" name="Right Brace 23">
            <a:extLst>
              <a:ext uri="{FF2B5EF4-FFF2-40B4-BE49-F238E27FC236}">
                <a16:creationId xmlns:a16="http://schemas.microsoft.com/office/drawing/2014/main" id="{445F3D9F-BC54-FDFB-DFE3-B51C7DE32583}"/>
              </a:ext>
            </a:extLst>
          </p:cNvPr>
          <p:cNvSpPr/>
          <p:nvPr/>
        </p:nvSpPr>
        <p:spPr>
          <a:xfrm>
            <a:off x="6126533" y="1201838"/>
            <a:ext cx="272126" cy="2417925"/>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6" name="Group 35">
            <a:extLst>
              <a:ext uri="{FF2B5EF4-FFF2-40B4-BE49-F238E27FC236}">
                <a16:creationId xmlns:a16="http://schemas.microsoft.com/office/drawing/2014/main" id="{71FDED35-40E3-295C-9992-8C4C8C6CC04F}"/>
              </a:ext>
            </a:extLst>
          </p:cNvPr>
          <p:cNvGrpSpPr/>
          <p:nvPr/>
        </p:nvGrpSpPr>
        <p:grpSpPr>
          <a:xfrm>
            <a:off x="4345083" y="3805354"/>
            <a:ext cx="2053576" cy="2057401"/>
            <a:chOff x="4345083" y="3805354"/>
            <a:chExt cx="2053576" cy="2057401"/>
          </a:xfrm>
        </p:grpSpPr>
        <p:sp>
          <p:nvSpPr>
            <p:cNvPr id="25" name="Right Brace 24">
              <a:extLst>
                <a:ext uri="{FF2B5EF4-FFF2-40B4-BE49-F238E27FC236}">
                  <a16:creationId xmlns:a16="http://schemas.microsoft.com/office/drawing/2014/main" id="{FD33F8C6-659E-4C98-148A-A527B7E1AE91}"/>
                </a:ext>
              </a:extLst>
            </p:cNvPr>
            <p:cNvSpPr/>
            <p:nvPr/>
          </p:nvSpPr>
          <p:spPr>
            <a:xfrm>
              <a:off x="6126533" y="3805355"/>
              <a:ext cx="272126" cy="2057400"/>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5" name="Group 34">
              <a:extLst>
                <a:ext uri="{FF2B5EF4-FFF2-40B4-BE49-F238E27FC236}">
                  <a16:creationId xmlns:a16="http://schemas.microsoft.com/office/drawing/2014/main" id="{B522B622-C9EC-5539-EC9B-E4BFB48DBD85}"/>
                </a:ext>
              </a:extLst>
            </p:cNvPr>
            <p:cNvGrpSpPr/>
            <p:nvPr/>
          </p:nvGrpSpPr>
          <p:grpSpPr>
            <a:xfrm>
              <a:off x="4345083" y="3805354"/>
              <a:ext cx="1624539" cy="2057400"/>
              <a:chOff x="4345083" y="3805354"/>
              <a:chExt cx="1624539" cy="2057400"/>
            </a:xfrm>
          </p:grpSpPr>
          <p:pic>
            <p:nvPicPr>
              <p:cNvPr id="23" name="Picture 22" descr="Graphical user interface, application&#10;&#10;Description automatically generated">
                <a:extLst>
                  <a:ext uri="{FF2B5EF4-FFF2-40B4-BE49-F238E27FC236}">
                    <a16:creationId xmlns:a16="http://schemas.microsoft.com/office/drawing/2014/main" id="{9C51C23B-B00D-634F-958D-66C5BD8A5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802" y="3805354"/>
                <a:ext cx="1607820" cy="2057400"/>
              </a:xfrm>
              <a:prstGeom prst="rect">
                <a:avLst/>
              </a:prstGeom>
            </p:spPr>
          </p:pic>
          <p:sp>
            <p:nvSpPr>
              <p:cNvPr id="26" name="Oval 25">
                <a:extLst>
                  <a:ext uri="{FF2B5EF4-FFF2-40B4-BE49-F238E27FC236}">
                    <a16:creationId xmlns:a16="http://schemas.microsoft.com/office/drawing/2014/main" id="{707225D1-A667-C556-0114-CC254CB8CA03}"/>
                  </a:ext>
                </a:extLst>
              </p:cNvPr>
              <p:cNvSpPr/>
              <p:nvPr/>
            </p:nvSpPr>
            <p:spPr>
              <a:xfrm>
                <a:off x="4345083" y="4913970"/>
                <a:ext cx="1607821" cy="5460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88224"/>
                  </a:solidFill>
                </a:endParaRPr>
              </a:p>
            </p:txBody>
          </p:sp>
        </p:grpSp>
      </p:grpSp>
      <p:sp>
        <p:nvSpPr>
          <p:cNvPr id="27" name="ZoneTexte 7">
            <a:extLst>
              <a:ext uri="{FF2B5EF4-FFF2-40B4-BE49-F238E27FC236}">
                <a16:creationId xmlns:a16="http://schemas.microsoft.com/office/drawing/2014/main" id="{CD39CA39-79A4-8220-2AA6-F2B625C2B6BA}"/>
              </a:ext>
            </a:extLst>
          </p:cNvPr>
          <p:cNvSpPr txBox="1"/>
          <p:nvPr/>
        </p:nvSpPr>
        <p:spPr>
          <a:xfrm>
            <a:off x="6572287" y="3805354"/>
            <a:ext cx="5143928" cy="2057400"/>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était originellement (avant la v1.11) conçu comme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 monolithique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 charge de « tout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(construire et lancer les conteneurs, gérer les images, etc.)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qui avait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besoin d’être root pour TOUT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On avait très peur des risques de failles de sécurité de type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élévation de privilèges</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8019B9EC-A92A-E994-4D99-B1666C4B3CB6}"/>
              </a:ext>
            </a:extLst>
          </p:cNvPr>
          <p:cNvGrpSpPr/>
          <p:nvPr/>
        </p:nvGrpSpPr>
        <p:grpSpPr>
          <a:xfrm>
            <a:off x="2510922" y="4656409"/>
            <a:ext cx="1768445" cy="556932"/>
            <a:chOff x="2510922" y="4656409"/>
            <a:chExt cx="1768445" cy="556932"/>
          </a:xfrm>
        </p:grpSpPr>
        <p:grpSp>
          <p:nvGrpSpPr>
            <p:cNvPr id="33" name="Group 32">
              <a:extLst>
                <a:ext uri="{FF2B5EF4-FFF2-40B4-BE49-F238E27FC236}">
                  <a16:creationId xmlns:a16="http://schemas.microsoft.com/office/drawing/2014/main" id="{2B23018A-414B-9297-5A81-A006843C0877}"/>
                </a:ext>
              </a:extLst>
            </p:cNvPr>
            <p:cNvGrpSpPr/>
            <p:nvPr/>
          </p:nvGrpSpPr>
          <p:grpSpPr>
            <a:xfrm>
              <a:off x="2510922" y="4656409"/>
              <a:ext cx="1217201" cy="556932"/>
              <a:chOff x="2632675" y="4635504"/>
              <a:chExt cx="1217201" cy="556932"/>
            </a:xfrm>
          </p:grpSpPr>
          <p:grpSp>
            <p:nvGrpSpPr>
              <p:cNvPr id="28" name="Group 27">
                <a:extLst>
                  <a:ext uri="{FF2B5EF4-FFF2-40B4-BE49-F238E27FC236}">
                    <a16:creationId xmlns:a16="http://schemas.microsoft.com/office/drawing/2014/main" id="{E2D039E3-6ADB-85F6-0047-7FECA9077082}"/>
                  </a:ext>
                </a:extLst>
              </p:cNvPr>
              <p:cNvGrpSpPr/>
              <p:nvPr/>
            </p:nvGrpSpPr>
            <p:grpSpPr>
              <a:xfrm>
                <a:off x="2649393" y="4635504"/>
                <a:ext cx="1200483" cy="556932"/>
                <a:chOff x="2043236" y="5583383"/>
                <a:chExt cx="1200483" cy="556932"/>
              </a:xfrm>
            </p:grpSpPr>
            <p:sp>
              <p:nvSpPr>
                <p:cNvPr id="29" name="Rectangle: Rounded Corners 28">
                  <a:extLst>
                    <a:ext uri="{FF2B5EF4-FFF2-40B4-BE49-F238E27FC236}">
                      <a16:creationId xmlns:a16="http://schemas.microsoft.com/office/drawing/2014/main" id="{2BA6064F-C157-5CC8-9C12-16BCD7EEC7F8}"/>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9221B432-B970-2262-C85C-2E6CBF723A73}"/>
                    </a:ext>
                  </a:extLst>
                </p:cNvPr>
                <p:cNvSpPr txBox="1"/>
                <p:nvPr/>
              </p:nvSpPr>
              <p:spPr>
                <a:xfrm>
                  <a:off x="2410216" y="5661794"/>
                  <a:ext cx="833503" cy="400110"/>
                </a:xfrm>
                <a:prstGeom prst="rect">
                  <a:avLst/>
                </a:prstGeom>
                <a:noFill/>
              </p:spPr>
              <p:txBody>
                <a:bodyPr wrap="square" rtlCol="0">
                  <a:spAutoFit/>
                </a:bodyPr>
                <a:lstStyle/>
                <a:p>
                  <a:pPr algn="ct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Root</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TOUT !</a:t>
                  </a:r>
                </a:p>
              </p:txBody>
            </p:sp>
          </p:grpSp>
          <p:sp>
            <p:nvSpPr>
              <p:cNvPr id="32" name="ZoneTexte 23">
                <a:extLst>
                  <a:ext uri="{FF2B5EF4-FFF2-40B4-BE49-F238E27FC236}">
                    <a16:creationId xmlns:a16="http://schemas.microsoft.com/office/drawing/2014/main" id="{462BF1DB-93D9-7BD9-17A4-6A401BC2BA74}"/>
                  </a:ext>
                </a:extLst>
              </p:cNvPr>
              <p:cNvSpPr txBox="1"/>
              <p:nvPr/>
            </p:nvSpPr>
            <p:spPr>
              <a:xfrm>
                <a:off x="2632675" y="4683137"/>
                <a:ext cx="565807" cy="461665"/>
              </a:xfrm>
              <a:prstGeom prst="rect">
                <a:avLst/>
              </a:prstGeom>
              <a:noFill/>
            </p:spPr>
            <p:txBody>
              <a:bodyPr wrap="square" rtlCol="0">
                <a:spAutoFit/>
              </a:bodyPr>
              <a:lstStyle/>
              <a:p>
                <a:pPr algn="ctr"/>
                <a:r>
                  <a:rPr lang="fr-FR"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34" name="Arrow: Right 33">
              <a:extLst>
                <a:ext uri="{FF2B5EF4-FFF2-40B4-BE49-F238E27FC236}">
                  <a16:creationId xmlns:a16="http://schemas.microsoft.com/office/drawing/2014/main" id="{51D1703B-F3CD-CC2E-5C30-7634336CA3A7}"/>
                </a:ext>
              </a:extLst>
            </p:cNvPr>
            <p:cNvSpPr/>
            <p:nvPr/>
          </p:nvSpPr>
          <p:spPr>
            <a:xfrm rot="418538">
              <a:off x="3804129" y="5079571"/>
              <a:ext cx="475238" cy="110718"/>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8860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77727" y="2248836"/>
            <a:ext cx="8325465" cy="2062103"/>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 parlant de ça…</a:t>
            </a:r>
          </a:p>
          <a:p>
            <a:pPr algn="ct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 a-t-il dans la salle des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OPS</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ayant travaillé avec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vers 2015 </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722868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18733" y="3136612"/>
            <a:ext cx="8325465" cy="584775"/>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Root </a:t>
            </a:r>
            <a:r>
              <a:rPr lang="fr-FR"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please</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 name="ZoneTexte 23">
            <a:extLst>
              <a:ext uri="{FF2B5EF4-FFF2-40B4-BE49-F238E27FC236}">
                <a16:creationId xmlns:a16="http://schemas.microsoft.com/office/drawing/2014/main" id="{2ECF87F2-D89B-DFBB-D0C9-204DEF131F65}"/>
              </a:ext>
            </a:extLst>
          </p:cNvPr>
          <p:cNvSpPr txBox="1"/>
          <p:nvPr/>
        </p:nvSpPr>
        <p:spPr>
          <a:xfrm>
            <a:off x="5702950" y="3721387"/>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 en 1 ligne…</a:t>
            </a:r>
          </a:p>
        </p:txBody>
      </p:sp>
    </p:spTree>
    <p:extLst>
      <p:ext uri="{BB962C8B-B14F-4D97-AF65-F5344CB8AC3E}">
        <p14:creationId xmlns:p14="http://schemas.microsoft.com/office/powerpoint/2010/main" val="408398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281673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grpSp>
        <p:nvGrpSpPr>
          <p:cNvPr id="34" name="Group 33">
            <a:extLst>
              <a:ext uri="{FF2B5EF4-FFF2-40B4-BE49-F238E27FC236}">
                <a16:creationId xmlns:a16="http://schemas.microsoft.com/office/drawing/2014/main" id="{71C0B4EE-2757-77A5-0DE9-C0E9B5CE3AF5}"/>
              </a:ext>
            </a:extLst>
          </p:cNvPr>
          <p:cNvGrpSpPr/>
          <p:nvPr/>
        </p:nvGrpSpPr>
        <p:grpSpPr>
          <a:xfrm>
            <a:off x="3848291" y="4988328"/>
            <a:ext cx="6386867" cy="1011259"/>
            <a:chOff x="4163921" y="5530323"/>
            <a:chExt cx="6386867" cy="1011259"/>
          </a:xfrm>
        </p:grpSpPr>
        <p:sp>
          <p:nvSpPr>
            <p:cNvPr id="31" name="Rectangle: Rounded Corners 30">
              <a:extLst>
                <a:ext uri="{FF2B5EF4-FFF2-40B4-BE49-F238E27FC236}">
                  <a16:creationId xmlns:a16="http://schemas.microsoft.com/office/drawing/2014/main" id="{5D382E8F-1E67-4C1A-87E5-BD0408D8977B}"/>
                </a:ext>
              </a:extLst>
            </p:cNvPr>
            <p:cNvSpPr/>
            <p:nvPr/>
          </p:nvSpPr>
          <p:spPr>
            <a:xfrm>
              <a:off x="4163921" y="5530323"/>
              <a:ext cx="6290144"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23">
              <a:extLst>
                <a:ext uri="{FF2B5EF4-FFF2-40B4-BE49-F238E27FC236}">
                  <a16:creationId xmlns:a16="http://schemas.microsoft.com/office/drawing/2014/main" id="{ADFB7032-1996-6411-9B33-E6EEB494E0AC}"/>
                </a:ext>
              </a:extLst>
            </p:cNvPr>
            <p:cNvSpPr txBox="1"/>
            <p:nvPr/>
          </p:nvSpPr>
          <p:spPr>
            <a:xfrm>
              <a:off x="5017865" y="5620452"/>
              <a:ext cx="5532923"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Détails complet de l’exploit dans l’article de Chris Foster paru le 2015/04/22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https://fosterelli.co/privilege-escalation-via-docker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3" name="Picture 2" descr="Information on Microsoft Windows 11 22H2">
              <a:extLst>
                <a:ext uri="{FF2B5EF4-FFF2-40B4-BE49-F238E27FC236}">
                  <a16:creationId xmlns:a16="http://schemas.microsoft.com/office/drawing/2014/main" id="{2D71FF32-FD28-9B09-569E-D6694991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832" y="5690933"/>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843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Et on va en remettre une petite couche…</a:t>
            </a:r>
          </a:p>
        </p:txBody>
      </p:sp>
      <p:pic>
        <p:nvPicPr>
          <p:cNvPr id="6" name="Picture 5" descr="A picture containing diagram&#10;&#10;Description automatically generated">
            <a:extLst>
              <a:ext uri="{FF2B5EF4-FFF2-40B4-BE49-F238E27FC236}">
                <a16:creationId xmlns:a16="http://schemas.microsoft.com/office/drawing/2014/main" id="{A8DA91C8-6E8B-768D-093E-1BED50341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12" y="1290238"/>
            <a:ext cx="9380220" cy="4130040"/>
          </a:xfrm>
          <a:prstGeom prst="rect">
            <a:avLst/>
          </a:prstGeom>
        </p:spPr>
      </p:pic>
      <p:grpSp>
        <p:nvGrpSpPr>
          <p:cNvPr id="18" name="Group 17">
            <a:extLst>
              <a:ext uri="{FF2B5EF4-FFF2-40B4-BE49-F238E27FC236}">
                <a16:creationId xmlns:a16="http://schemas.microsoft.com/office/drawing/2014/main" id="{AA5DCFAC-8434-3679-D0A0-64687A497673}"/>
              </a:ext>
            </a:extLst>
          </p:cNvPr>
          <p:cNvGrpSpPr/>
          <p:nvPr/>
        </p:nvGrpSpPr>
        <p:grpSpPr>
          <a:xfrm>
            <a:off x="6927919" y="1399937"/>
            <a:ext cx="4439265" cy="455380"/>
            <a:chOff x="5928402" y="-1302416"/>
            <a:chExt cx="4439265" cy="455380"/>
          </a:xfrm>
        </p:grpSpPr>
        <p:sp>
          <p:nvSpPr>
            <p:cNvPr id="8" name="Rectangle: Rounded Corners 7">
              <a:extLst>
                <a:ext uri="{FF2B5EF4-FFF2-40B4-BE49-F238E27FC236}">
                  <a16:creationId xmlns:a16="http://schemas.microsoft.com/office/drawing/2014/main" id="{26070874-1DAB-DF75-B799-C8BF576E2FF7}"/>
                </a:ext>
              </a:extLst>
            </p:cNvPr>
            <p:cNvSpPr/>
            <p:nvPr/>
          </p:nvSpPr>
          <p:spPr>
            <a:xfrm>
              <a:off x="5928402" y="-1302416"/>
              <a:ext cx="4439265" cy="455380"/>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2" descr="Information on Microsoft Windows 11 22H2">
              <a:extLst>
                <a:ext uri="{FF2B5EF4-FFF2-40B4-BE49-F238E27FC236}">
                  <a16:creationId xmlns:a16="http://schemas.microsoft.com/office/drawing/2014/main" id="{3059E3F0-BD48-6379-DFB7-85EFA2AC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981" y="-1205197"/>
              <a:ext cx="260942" cy="26094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23">
              <a:extLst>
                <a:ext uri="{FF2B5EF4-FFF2-40B4-BE49-F238E27FC236}">
                  <a16:creationId xmlns:a16="http://schemas.microsoft.com/office/drawing/2014/main" id="{06F3C320-C423-70DE-70E8-8242D4C0C11E}"/>
                </a:ext>
              </a:extLst>
            </p:cNvPr>
            <p:cNvSpPr txBox="1"/>
            <p:nvPr/>
          </p:nvSpPr>
          <p:spPr>
            <a:xfrm>
              <a:off x="6313798" y="-1274781"/>
              <a:ext cx="4053869" cy="400110"/>
            </a:xfrm>
            <a:prstGeom prst="rect">
              <a:avLst/>
            </a:prstGeom>
            <a:noFill/>
          </p:spPr>
          <p:txBody>
            <a:bodyPr wrap="square" rtlCol="0">
              <a:spAutoFit/>
            </a:bodyPr>
            <a:lstStyle/>
            <a:p>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Sysdig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Cloud-Native Security and Usage Report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https://sysdig.com/blog/2022-cloud-native-security-usage-report/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5273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425919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4">
            <a:extLst>
              <a:ext uri="{FF2B5EF4-FFF2-40B4-BE49-F238E27FC236}">
                <a16:creationId xmlns:a16="http://schemas.microsoft.com/office/drawing/2014/main" id="{1EAE9709-70AF-2217-8979-D89CD6C294BA}"/>
              </a:ext>
            </a:extLst>
          </p:cNvPr>
          <p:cNvSpPr txBox="1"/>
          <p:nvPr/>
        </p:nvSpPr>
        <p:spPr>
          <a:xfrm rot="16931249">
            <a:off x="-784348" y="1240700"/>
            <a:ext cx="3880206" cy="923330"/>
          </a:xfrm>
          <a:prstGeom prst="rect">
            <a:avLst/>
          </a:prstGeom>
          <a:noFill/>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45" name="ZoneTexte 23">
            <a:extLst>
              <a:ext uri="{FF2B5EF4-FFF2-40B4-BE49-F238E27FC236}">
                <a16:creationId xmlns:a16="http://schemas.microsoft.com/office/drawing/2014/main" id="{3952A7EA-E164-CE88-5C1C-DCFBCF6E8282}"/>
              </a:ext>
            </a:extLst>
          </p:cNvPr>
          <p:cNvSpPr txBox="1"/>
          <p:nvPr/>
        </p:nvSpPr>
        <p:spPr>
          <a:xfrm>
            <a:off x="10485040" y="3196415"/>
            <a:ext cx="1517282"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Aujourd’hui ou pas loin…</a:t>
            </a:r>
          </a:p>
        </p:txBody>
      </p:sp>
      <p:sp>
        <p:nvSpPr>
          <p:cNvPr id="46" name="ZoneTexte 23">
            <a:extLst>
              <a:ext uri="{FF2B5EF4-FFF2-40B4-BE49-F238E27FC236}">
                <a16:creationId xmlns:a16="http://schemas.microsoft.com/office/drawing/2014/main" id="{93450228-D8CC-1C71-AE25-B20C27AB1B40}"/>
              </a:ext>
            </a:extLst>
          </p:cNvPr>
          <p:cNvSpPr txBox="1"/>
          <p:nvPr/>
        </p:nvSpPr>
        <p:spPr>
          <a:xfrm>
            <a:off x="1155755" y="2609470"/>
            <a:ext cx="1053066"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ZoneTexte 2">
            <a:extLst>
              <a:ext uri="{FF2B5EF4-FFF2-40B4-BE49-F238E27FC236}">
                <a16:creationId xmlns:a16="http://schemas.microsoft.com/office/drawing/2014/main" id="{BF301DD8-2F84-BDFE-D21F-519E379BC795}"/>
              </a:ext>
            </a:extLst>
          </p:cNvPr>
          <p:cNvSpPr txBox="1"/>
          <p:nvPr/>
        </p:nvSpPr>
        <p:spPr>
          <a:xfrm>
            <a:off x="1954879" y="753253"/>
            <a:ext cx="9959547"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ce talk, il sera question de </a:t>
            </a: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dates</a:t>
            </a:r>
          </a:p>
        </p:txBody>
      </p:sp>
      <p:sp>
        <p:nvSpPr>
          <p:cNvPr id="6" name="ZoneTexte 2">
            <a:extLst>
              <a:ext uri="{FF2B5EF4-FFF2-40B4-BE49-F238E27FC236}">
                <a16:creationId xmlns:a16="http://schemas.microsoft.com/office/drawing/2014/main" id="{9BCAF6DB-6B49-2357-6F03-C90683227449}"/>
              </a:ext>
            </a:extLst>
          </p:cNvPr>
          <p:cNvSpPr txBox="1"/>
          <p:nvPr/>
        </p:nvSpPr>
        <p:spPr>
          <a:xfrm>
            <a:off x="4511069" y="4936226"/>
            <a:ext cx="4929341"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beaucoup de </a:t>
            </a: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
            <a:extLst>
              <a:ext uri="{FF2B5EF4-FFF2-40B4-BE49-F238E27FC236}">
                <a16:creationId xmlns:a16="http://schemas.microsoft.com/office/drawing/2014/main" id="{EB4FDA40-5615-642F-930D-6B3716CF1F6D}"/>
              </a:ext>
            </a:extLst>
          </p:cNvPr>
          <p:cNvSpPr txBox="1"/>
          <p:nvPr/>
        </p:nvSpPr>
        <p:spPr>
          <a:xfrm rot="20177540">
            <a:off x="4463863" y="4934671"/>
            <a:ext cx="4929341" cy="47705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D’un paquet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ZoneTexte 2">
            <a:extLst>
              <a:ext uri="{FF2B5EF4-FFF2-40B4-BE49-F238E27FC236}">
                <a16:creationId xmlns:a16="http://schemas.microsoft.com/office/drawing/2014/main" id="{6F137F61-C34F-3E5D-778F-E4D0108C2851}"/>
              </a:ext>
            </a:extLst>
          </p:cNvPr>
          <p:cNvSpPr txBox="1"/>
          <p:nvPr/>
        </p:nvSpPr>
        <p:spPr>
          <a:xfrm>
            <a:off x="2478126" y="4781161"/>
            <a:ext cx="8874195" cy="86177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 fait, il y en a trop… (et c’est déjà une sélection)🤯</a:t>
            </a:r>
            <a:b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on insistera sur certaines…</a:t>
            </a:r>
          </a:p>
        </p:txBody>
      </p:sp>
      <p:sp>
        <p:nvSpPr>
          <p:cNvPr id="69" name="Freeform: Shape 68">
            <a:extLst>
              <a:ext uri="{FF2B5EF4-FFF2-40B4-BE49-F238E27FC236}">
                <a16:creationId xmlns:a16="http://schemas.microsoft.com/office/drawing/2014/main" id="{585A68CC-11EC-2BCE-D5C5-C096C407E8F5}"/>
              </a:ext>
            </a:extLst>
          </p:cNvPr>
          <p:cNvSpPr/>
          <p:nvPr/>
        </p:nvSpPr>
        <p:spPr>
          <a:xfrm>
            <a:off x="1657379" y="2500592"/>
            <a:ext cx="9549727" cy="999179"/>
          </a:xfrm>
          <a:custGeom>
            <a:avLst/>
            <a:gdLst>
              <a:gd name="connsiteX0" fmla="*/ 0 w 9549727"/>
              <a:gd name="connsiteY0" fmla="*/ 460228 h 999179"/>
              <a:gd name="connsiteX1" fmla="*/ 490506 w 9549727"/>
              <a:gd name="connsiteY1" fmla="*/ 974956 h 999179"/>
              <a:gd name="connsiteX2" fmla="*/ 1386739 w 9549727"/>
              <a:gd name="connsiteY2" fmla="*/ 0 h 999179"/>
              <a:gd name="connsiteX3" fmla="*/ 2361696 w 9549727"/>
              <a:gd name="connsiteY3" fmla="*/ 981012 h 999179"/>
              <a:gd name="connsiteX4" fmla="*/ 3324541 w 9549727"/>
              <a:gd name="connsiteY4" fmla="*/ 18167 h 999179"/>
              <a:gd name="connsiteX5" fmla="*/ 4275274 w 9549727"/>
              <a:gd name="connsiteY5" fmla="*/ 999179 h 999179"/>
              <a:gd name="connsiteX6" fmla="*/ 5226008 w 9549727"/>
              <a:gd name="connsiteY6" fmla="*/ 18167 h 999179"/>
              <a:gd name="connsiteX7" fmla="*/ 6152519 w 9549727"/>
              <a:gd name="connsiteY7" fmla="*/ 981012 h 999179"/>
              <a:gd name="connsiteX8" fmla="*/ 7133531 w 9549727"/>
              <a:gd name="connsiteY8" fmla="*/ 12111 h 999179"/>
              <a:gd name="connsiteX9" fmla="*/ 8041876 w 9549727"/>
              <a:gd name="connsiteY9" fmla="*/ 993123 h 999179"/>
              <a:gd name="connsiteX10" fmla="*/ 9059221 w 9549727"/>
              <a:gd name="connsiteY10" fmla="*/ 12111 h 999179"/>
              <a:gd name="connsiteX11" fmla="*/ 9549727 w 9549727"/>
              <a:gd name="connsiteY11" fmla="*/ 508673 h 9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49727" h="999179">
                <a:moveTo>
                  <a:pt x="0" y="460228"/>
                </a:moveTo>
                <a:cubicBezTo>
                  <a:pt x="129691" y="755944"/>
                  <a:pt x="259383" y="1051661"/>
                  <a:pt x="490506" y="974956"/>
                </a:cubicBezTo>
                <a:cubicBezTo>
                  <a:pt x="721629" y="898251"/>
                  <a:pt x="1074874" y="-1009"/>
                  <a:pt x="1386739" y="0"/>
                </a:cubicBezTo>
                <a:cubicBezTo>
                  <a:pt x="1698604" y="1009"/>
                  <a:pt x="2038729" y="977984"/>
                  <a:pt x="2361696" y="981012"/>
                </a:cubicBezTo>
                <a:cubicBezTo>
                  <a:pt x="2684663" y="984040"/>
                  <a:pt x="3005611" y="15139"/>
                  <a:pt x="3324541" y="18167"/>
                </a:cubicBezTo>
                <a:cubicBezTo>
                  <a:pt x="3643471" y="21195"/>
                  <a:pt x="3958363" y="999179"/>
                  <a:pt x="4275274" y="999179"/>
                </a:cubicBezTo>
                <a:cubicBezTo>
                  <a:pt x="4592185" y="999179"/>
                  <a:pt x="4913134" y="21195"/>
                  <a:pt x="5226008" y="18167"/>
                </a:cubicBezTo>
                <a:cubicBezTo>
                  <a:pt x="5538882" y="15139"/>
                  <a:pt x="5834599" y="982021"/>
                  <a:pt x="6152519" y="981012"/>
                </a:cubicBezTo>
                <a:cubicBezTo>
                  <a:pt x="6470439" y="980003"/>
                  <a:pt x="6818638" y="10092"/>
                  <a:pt x="7133531" y="12111"/>
                </a:cubicBezTo>
                <a:cubicBezTo>
                  <a:pt x="7448424" y="14129"/>
                  <a:pt x="7720928" y="993123"/>
                  <a:pt x="8041876" y="993123"/>
                </a:cubicBezTo>
                <a:cubicBezTo>
                  <a:pt x="8362824" y="993123"/>
                  <a:pt x="8807913" y="92853"/>
                  <a:pt x="9059221" y="12111"/>
                </a:cubicBezTo>
                <a:cubicBezTo>
                  <a:pt x="9310530" y="-68631"/>
                  <a:pt x="9509356" y="411783"/>
                  <a:pt x="9549727" y="508673"/>
                </a:cubicBezTo>
              </a:path>
            </a:pathLst>
          </a:custGeom>
          <a:noFill/>
          <a:ln w="6032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Isosceles Triangle 69">
            <a:extLst>
              <a:ext uri="{FF2B5EF4-FFF2-40B4-BE49-F238E27FC236}">
                <a16:creationId xmlns:a16="http://schemas.microsoft.com/office/drawing/2014/main" id="{17AA4235-D585-B0C0-E07A-4305D934302A}"/>
              </a:ext>
            </a:extLst>
          </p:cNvPr>
          <p:cNvSpPr/>
          <p:nvPr/>
        </p:nvSpPr>
        <p:spPr>
          <a:xfrm rot="9297157">
            <a:off x="11102891" y="2923037"/>
            <a:ext cx="208430" cy="194987"/>
          </a:xfrm>
          <a:prstGeom prst="triangle">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 108">
            <a:extLst>
              <a:ext uri="{FF2B5EF4-FFF2-40B4-BE49-F238E27FC236}">
                <a16:creationId xmlns:a16="http://schemas.microsoft.com/office/drawing/2014/main" id="{C52CE399-364A-EE4C-DA0D-78A2CF9E3C9B}"/>
              </a:ext>
            </a:extLst>
          </p:cNvPr>
          <p:cNvGrpSpPr/>
          <p:nvPr/>
        </p:nvGrpSpPr>
        <p:grpSpPr>
          <a:xfrm>
            <a:off x="849913" y="1876829"/>
            <a:ext cx="10028848" cy="2123392"/>
            <a:chOff x="849913" y="1876829"/>
            <a:chExt cx="10028848" cy="2123392"/>
          </a:xfrm>
        </p:grpSpPr>
        <p:grpSp>
          <p:nvGrpSpPr>
            <p:cNvPr id="73" name="Group 72">
              <a:extLst>
                <a:ext uri="{FF2B5EF4-FFF2-40B4-BE49-F238E27FC236}">
                  <a16:creationId xmlns:a16="http://schemas.microsoft.com/office/drawing/2014/main" id="{ABFD6BDA-ACFB-849F-E0F9-813EC8B0E9B5}"/>
                </a:ext>
              </a:extLst>
            </p:cNvPr>
            <p:cNvGrpSpPr/>
            <p:nvPr/>
          </p:nvGrpSpPr>
          <p:grpSpPr>
            <a:xfrm>
              <a:off x="849913" y="1876829"/>
              <a:ext cx="10028848" cy="2123392"/>
              <a:chOff x="849913" y="1876829"/>
              <a:chExt cx="10028848" cy="2123392"/>
            </a:xfrm>
          </p:grpSpPr>
          <p:sp>
            <p:nvSpPr>
              <p:cNvPr id="7" name="ZoneTexte 23">
                <a:extLst>
                  <a:ext uri="{FF2B5EF4-FFF2-40B4-BE49-F238E27FC236}">
                    <a16:creationId xmlns:a16="http://schemas.microsoft.com/office/drawing/2014/main" id="{61EA20C4-0E18-CD12-8E16-8AECA1195667}"/>
                  </a:ext>
                </a:extLst>
              </p:cNvPr>
              <p:cNvSpPr txBox="1"/>
              <p:nvPr/>
            </p:nvSpPr>
            <p:spPr>
              <a:xfrm>
                <a:off x="849913" y="3198529"/>
                <a:ext cx="1053066"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1979</a:t>
                </a:r>
              </a:p>
            </p:txBody>
          </p:sp>
          <p:sp>
            <p:nvSpPr>
              <p:cNvPr id="22" name="ZoneTexte 23">
                <a:extLst>
                  <a:ext uri="{FF2B5EF4-FFF2-40B4-BE49-F238E27FC236}">
                    <a16:creationId xmlns:a16="http://schemas.microsoft.com/office/drawing/2014/main" id="{EE8F3C43-3DAA-9820-3D77-D8BDB75FEAEF}"/>
                  </a:ext>
                </a:extLst>
              </p:cNvPr>
              <p:cNvSpPr txBox="1"/>
              <p:nvPr/>
            </p:nvSpPr>
            <p:spPr>
              <a:xfrm>
                <a:off x="3777133" y="201014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31" name="ZoneTexte 23">
                <a:extLst>
                  <a:ext uri="{FF2B5EF4-FFF2-40B4-BE49-F238E27FC236}">
                    <a16:creationId xmlns:a16="http://schemas.microsoft.com/office/drawing/2014/main" id="{3140B75E-BA45-8827-7F98-064C4C9A99BD}"/>
                  </a:ext>
                </a:extLst>
              </p:cNvPr>
              <p:cNvSpPr txBox="1"/>
              <p:nvPr/>
            </p:nvSpPr>
            <p:spPr>
              <a:xfrm>
                <a:off x="5358600" y="3738611"/>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2015/07/21</a:t>
                </a:r>
              </a:p>
            </p:txBody>
          </p:sp>
          <p:sp>
            <p:nvSpPr>
              <p:cNvPr id="34" name="ZoneTexte 23">
                <a:extLst>
                  <a:ext uri="{FF2B5EF4-FFF2-40B4-BE49-F238E27FC236}">
                    <a16:creationId xmlns:a16="http://schemas.microsoft.com/office/drawing/2014/main" id="{63351D0C-2E1F-84AC-C468-871F051F74A6}"/>
                  </a:ext>
                </a:extLst>
              </p:cNvPr>
              <p:cNvSpPr txBox="1"/>
              <p:nvPr/>
            </p:nvSpPr>
            <p:spPr>
              <a:xfrm>
                <a:off x="6363347" y="1876829"/>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2016/04/13</a:t>
                </a:r>
              </a:p>
            </p:txBody>
          </p:sp>
          <p:sp>
            <p:nvSpPr>
              <p:cNvPr id="42" name="ZoneTexte 23">
                <a:extLst>
                  <a:ext uri="{FF2B5EF4-FFF2-40B4-BE49-F238E27FC236}">
                    <a16:creationId xmlns:a16="http://schemas.microsoft.com/office/drawing/2014/main" id="{9222A23B-D191-1FFC-E40E-D3314E76A9F7}"/>
                  </a:ext>
                </a:extLst>
              </p:cNvPr>
              <p:cNvSpPr txBox="1"/>
              <p:nvPr/>
            </p:nvSpPr>
            <p:spPr>
              <a:xfrm>
                <a:off x="7958933" y="2109906"/>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0" name="ZoneTexte 23">
                <a:extLst>
                  <a:ext uri="{FF2B5EF4-FFF2-40B4-BE49-F238E27FC236}">
                    <a16:creationId xmlns:a16="http://schemas.microsoft.com/office/drawing/2014/main" id="{42EBA38F-7CB1-8B7E-11AF-F2A66120EE02}"/>
                  </a:ext>
                </a:extLst>
              </p:cNvPr>
              <p:cNvSpPr txBox="1"/>
              <p:nvPr/>
            </p:nvSpPr>
            <p:spPr>
              <a:xfrm>
                <a:off x="9469267" y="359168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cxnSp>
          <p:nvCxnSpPr>
            <p:cNvPr id="75" name="Straight Connector 74">
              <a:extLst>
                <a:ext uri="{FF2B5EF4-FFF2-40B4-BE49-F238E27FC236}">
                  <a16:creationId xmlns:a16="http://schemas.microsoft.com/office/drawing/2014/main" id="{9A436A15-852D-8115-B2DA-CD5A34B07E27}"/>
                </a:ext>
              </a:extLst>
            </p:cNvPr>
            <p:cNvCxnSpPr>
              <a:cxnSpLocks/>
              <a:stCxn id="7" idx="0"/>
            </p:cNvCxnSpPr>
            <p:nvPr/>
          </p:nvCxnSpPr>
          <p:spPr>
            <a:xfrm flipV="1">
              <a:off x="1376446" y="3056902"/>
              <a:ext cx="337717" cy="14162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2BAB82-4F2C-73D9-CE9F-BA36AB7B1C74}"/>
                </a:ext>
              </a:extLst>
            </p:cNvPr>
            <p:cNvCxnSpPr>
              <a:cxnSpLocks/>
              <a:stCxn id="22" idx="2"/>
            </p:cNvCxnSpPr>
            <p:nvPr/>
          </p:nvCxnSpPr>
          <p:spPr>
            <a:xfrm>
              <a:off x="4481880" y="2271757"/>
              <a:ext cx="163960" cy="45937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DCE818-6781-2783-7A96-9BF2AADDF4D9}"/>
                </a:ext>
              </a:extLst>
            </p:cNvPr>
            <p:cNvCxnSpPr>
              <a:cxnSpLocks/>
              <a:stCxn id="31" idx="0"/>
              <a:endCxn id="69" idx="5"/>
            </p:cNvCxnSpPr>
            <p:nvPr/>
          </p:nvCxnSpPr>
          <p:spPr>
            <a:xfrm flipH="1" flipV="1">
              <a:off x="5932653" y="3499771"/>
              <a:ext cx="130694" cy="23884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84509-6EB0-B414-8DAC-152D88983443}"/>
                </a:ext>
              </a:extLst>
            </p:cNvPr>
            <p:cNvCxnSpPr>
              <a:cxnSpLocks/>
              <a:stCxn id="69" idx="6"/>
              <a:endCxn id="34" idx="2"/>
            </p:cNvCxnSpPr>
            <p:nvPr/>
          </p:nvCxnSpPr>
          <p:spPr>
            <a:xfrm flipV="1">
              <a:off x="6883387" y="2138439"/>
              <a:ext cx="184707" cy="38032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C5770C-7A14-3D16-AED8-79958E715AFD}"/>
                </a:ext>
              </a:extLst>
            </p:cNvPr>
            <p:cNvCxnSpPr>
              <a:cxnSpLocks/>
              <a:stCxn id="69" idx="8"/>
              <a:endCxn id="42" idx="2"/>
            </p:cNvCxnSpPr>
            <p:nvPr/>
          </p:nvCxnSpPr>
          <p:spPr>
            <a:xfrm flipH="1" flipV="1">
              <a:off x="8663680" y="2371516"/>
              <a:ext cx="127230" cy="14118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BF12BE2-7AFA-A38B-E61A-B0144A65BD0E}"/>
                </a:ext>
              </a:extLst>
            </p:cNvPr>
            <p:cNvCxnSpPr>
              <a:cxnSpLocks/>
              <a:stCxn id="50" idx="0"/>
            </p:cNvCxnSpPr>
            <p:nvPr/>
          </p:nvCxnSpPr>
          <p:spPr>
            <a:xfrm flipH="1" flipV="1">
              <a:off x="9930519" y="3388228"/>
              <a:ext cx="243495" cy="203459"/>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7C016C33-0814-9EC1-5F92-321E64596235}"/>
              </a:ext>
            </a:extLst>
          </p:cNvPr>
          <p:cNvGrpSpPr/>
          <p:nvPr/>
        </p:nvGrpSpPr>
        <p:grpSpPr>
          <a:xfrm>
            <a:off x="2852522" y="2114433"/>
            <a:ext cx="8127265" cy="1778068"/>
            <a:chOff x="2852522" y="2114433"/>
            <a:chExt cx="8127265" cy="1778068"/>
          </a:xfrm>
        </p:grpSpPr>
        <p:grpSp>
          <p:nvGrpSpPr>
            <p:cNvPr id="110" name="Group 109">
              <a:extLst>
                <a:ext uri="{FF2B5EF4-FFF2-40B4-BE49-F238E27FC236}">
                  <a16:creationId xmlns:a16="http://schemas.microsoft.com/office/drawing/2014/main" id="{80BE3221-933D-B081-F555-40F2725C157D}"/>
                </a:ext>
              </a:extLst>
            </p:cNvPr>
            <p:cNvGrpSpPr/>
            <p:nvPr/>
          </p:nvGrpSpPr>
          <p:grpSpPr>
            <a:xfrm>
              <a:off x="2852522" y="2114433"/>
              <a:ext cx="8127265" cy="1778068"/>
              <a:chOff x="2852522" y="2114433"/>
              <a:chExt cx="8127265" cy="1778068"/>
            </a:xfrm>
          </p:grpSpPr>
          <p:sp>
            <p:nvSpPr>
              <p:cNvPr id="18" name="ZoneTexte 23">
                <a:extLst>
                  <a:ext uri="{FF2B5EF4-FFF2-40B4-BE49-F238E27FC236}">
                    <a16:creationId xmlns:a16="http://schemas.microsoft.com/office/drawing/2014/main" id="{A5078C8B-6E43-7086-DE40-D37E65D978C3}"/>
                  </a:ext>
                </a:extLst>
              </p:cNvPr>
              <p:cNvSpPr txBox="1"/>
              <p:nvPr/>
            </p:nvSpPr>
            <p:spPr>
              <a:xfrm>
                <a:off x="2852522" y="3424956"/>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19" name="ZoneTexte 23">
                <a:extLst>
                  <a:ext uri="{FF2B5EF4-FFF2-40B4-BE49-F238E27FC236}">
                    <a16:creationId xmlns:a16="http://schemas.microsoft.com/office/drawing/2014/main" id="{4ACF520A-1C55-7204-90A7-F33C31C90D63}"/>
                  </a:ext>
                </a:extLst>
              </p:cNvPr>
              <p:cNvSpPr txBox="1"/>
              <p:nvPr/>
            </p:nvSpPr>
            <p:spPr>
              <a:xfrm>
                <a:off x="3259600" y="3625835"/>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p>
            </p:txBody>
          </p:sp>
          <p:sp>
            <p:nvSpPr>
              <p:cNvPr id="21" name="ZoneTexte 23">
                <a:extLst>
                  <a:ext uri="{FF2B5EF4-FFF2-40B4-BE49-F238E27FC236}">
                    <a16:creationId xmlns:a16="http://schemas.microsoft.com/office/drawing/2014/main" id="{8690BBD7-5AE9-889C-74F0-68D9B00B0DDC}"/>
                  </a:ext>
                </a:extLst>
              </p:cNvPr>
              <p:cNvSpPr txBox="1"/>
              <p:nvPr/>
            </p:nvSpPr>
            <p:spPr>
              <a:xfrm>
                <a:off x="3753683" y="2469517"/>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26" name="ZoneTexte 23">
                <a:extLst>
                  <a:ext uri="{FF2B5EF4-FFF2-40B4-BE49-F238E27FC236}">
                    <a16:creationId xmlns:a16="http://schemas.microsoft.com/office/drawing/2014/main" id="{8D487116-33AD-98EC-F35C-125410240F53}"/>
                  </a:ext>
                </a:extLst>
              </p:cNvPr>
              <p:cNvSpPr txBox="1"/>
              <p:nvPr/>
            </p:nvSpPr>
            <p:spPr>
              <a:xfrm>
                <a:off x="4920913" y="21768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2014/06/07</a:t>
                </a:r>
              </a:p>
            </p:txBody>
          </p:sp>
          <p:sp>
            <p:nvSpPr>
              <p:cNvPr id="28" name="ZoneTexte 23">
                <a:extLst>
                  <a:ext uri="{FF2B5EF4-FFF2-40B4-BE49-F238E27FC236}">
                    <a16:creationId xmlns:a16="http://schemas.microsoft.com/office/drawing/2014/main" id="{3EA88DE3-E8AA-9EB7-09E1-15BEFF230FB0}"/>
                  </a:ext>
                </a:extLst>
              </p:cNvPr>
              <p:cNvSpPr txBox="1"/>
              <p:nvPr/>
            </p:nvSpPr>
            <p:spPr>
              <a:xfrm>
                <a:off x="4463863" y="310041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a:t>
                </a:r>
              </a:p>
            </p:txBody>
          </p:sp>
          <p:sp>
            <p:nvSpPr>
              <p:cNvPr id="30" name="ZoneTexte 23">
                <a:extLst>
                  <a:ext uri="{FF2B5EF4-FFF2-40B4-BE49-F238E27FC236}">
                    <a16:creationId xmlns:a16="http://schemas.microsoft.com/office/drawing/2014/main" id="{0B41CF92-3CF2-5815-5158-564071EEB40B}"/>
                  </a:ext>
                </a:extLst>
              </p:cNvPr>
              <p:cNvSpPr txBox="1"/>
              <p:nvPr/>
            </p:nvSpPr>
            <p:spPr>
              <a:xfrm>
                <a:off x="4718529" y="3424956"/>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2015/07</a:t>
                </a:r>
              </a:p>
            </p:txBody>
          </p:sp>
          <p:sp>
            <p:nvSpPr>
              <p:cNvPr id="32" name="ZoneTexte 23">
                <a:extLst>
                  <a:ext uri="{FF2B5EF4-FFF2-40B4-BE49-F238E27FC236}">
                    <a16:creationId xmlns:a16="http://schemas.microsoft.com/office/drawing/2014/main" id="{978271B2-DCA3-7E7D-2F8C-05B06830586D}"/>
                  </a:ext>
                </a:extLst>
              </p:cNvPr>
              <p:cNvSpPr txBox="1"/>
              <p:nvPr/>
            </p:nvSpPr>
            <p:spPr>
              <a:xfrm>
                <a:off x="5886322" y="33524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2015/12</a:t>
                </a:r>
              </a:p>
            </p:txBody>
          </p:sp>
          <p:sp>
            <p:nvSpPr>
              <p:cNvPr id="35" name="ZoneTexte 23">
                <a:extLst>
                  <a:ext uri="{FF2B5EF4-FFF2-40B4-BE49-F238E27FC236}">
                    <a16:creationId xmlns:a16="http://schemas.microsoft.com/office/drawing/2014/main" id="{EBC41C24-35A7-CE74-7C30-E292CF13B9D0}"/>
                  </a:ext>
                </a:extLst>
              </p:cNvPr>
              <p:cNvSpPr txBox="1"/>
              <p:nvPr/>
            </p:nvSpPr>
            <p:spPr>
              <a:xfrm>
                <a:off x="6830542" y="2114433"/>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2017/03/06</a:t>
                </a:r>
              </a:p>
            </p:txBody>
          </p:sp>
          <p:sp>
            <p:nvSpPr>
              <p:cNvPr id="36" name="ZoneTexte 23">
                <a:extLst>
                  <a:ext uri="{FF2B5EF4-FFF2-40B4-BE49-F238E27FC236}">
                    <a16:creationId xmlns:a16="http://schemas.microsoft.com/office/drawing/2014/main" id="{CE011DDA-CA00-42CE-1517-9C30CCC76DF0}"/>
                  </a:ext>
                </a:extLst>
              </p:cNvPr>
              <p:cNvSpPr txBox="1"/>
              <p:nvPr/>
            </p:nvSpPr>
            <p:spPr>
              <a:xfrm>
                <a:off x="7022614" y="2499265"/>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2017/03/15</a:t>
                </a:r>
              </a:p>
            </p:txBody>
          </p:sp>
          <p:sp>
            <p:nvSpPr>
              <p:cNvPr id="49" name="ZoneTexte 23">
                <a:extLst>
                  <a:ext uri="{FF2B5EF4-FFF2-40B4-BE49-F238E27FC236}">
                    <a16:creationId xmlns:a16="http://schemas.microsoft.com/office/drawing/2014/main" id="{9162C4FC-B281-6726-BECF-A6E08F308F64}"/>
                  </a:ext>
                </a:extLst>
              </p:cNvPr>
              <p:cNvSpPr txBox="1"/>
              <p:nvPr/>
            </p:nvSpPr>
            <p:spPr>
              <a:xfrm>
                <a:off x="8781657" y="363089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2" name="ZoneTexte 23">
                <a:extLst>
                  <a:ext uri="{FF2B5EF4-FFF2-40B4-BE49-F238E27FC236}">
                    <a16:creationId xmlns:a16="http://schemas.microsoft.com/office/drawing/2014/main" id="{40363DFC-72A8-77E6-1187-7B8C0D872796}"/>
                  </a:ext>
                </a:extLst>
              </p:cNvPr>
              <p:cNvSpPr txBox="1"/>
              <p:nvPr/>
            </p:nvSpPr>
            <p:spPr>
              <a:xfrm>
                <a:off x="9570293" y="2165768"/>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2019/11/12</a:t>
                </a:r>
              </a:p>
            </p:txBody>
          </p:sp>
        </p:grpSp>
        <p:cxnSp>
          <p:nvCxnSpPr>
            <p:cNvPr id="106" name="Straight Connector 105">
              <a:extLst>
                <a:ext uri="{FF2B5EF4-FFF2-40B4-BE49-F238E27FC236}">
                  <a16:creationId xmlns:a16="http://schemas.microsoft.com/office/drawing/2014/main" id="{D3B2B4EC-1359-488B-B00B-709156C535DD}"/>
                </a:ext>
              </a:extLst>
            </p:cNvPr>
            <p:cNvCxnSpPr>
              <a:cxnSpLocks/>
              <a:stCxn id="18" idx="0"/>
            </p:cNvCxnSpPr>
            <p:nvPr/>
          </p:nvCxnSpPr>
          <p:spPr>
            <a:xfrm flipV="1">
              <a:off x="3379055" y="3146180"/>
              <a:ext cx="251469" cy="2787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696DAC-C01F-C2E8-9091-BE3C721CE880}"/>
                </a:ext>
              </a:extLst>
            </p:cNvPr>
            <p:cNvCxnSpPr>
              <a:cxnSpLocks/>
              <a:stCxn id="19" idx="0"/>
            </p:cNvCxnSpPr>
            <p:nvPr/>
          </p:nvCxnSpPr>
          <p:spPr>
            <a:xfrm flipV="1">
              <a:off x="3786133" y="3340072"/>
              <a:ext cx="9908" cy="285763"/>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842F9B-2AD5-ECB5-4C72-E7F5E3AD8617}"/>
                </a:ext>
              </a:extLst>
            </p:cNvPr>
            <p:cNvCxnSpPr>
              <a:cxnSpLocks/>
              <a:stCxn id="28" idx="0"/>
            </p:cNvCxnSpPr>
            <p:nvPr/>
          </p:nvCxnSpPr>
          <p:spPr>
            <a:xfrm flipV="1">
              <a:off x="5168610" y="2877987"/>
              <a:ext cx="187823" cy="22242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E56DD4-6779-EE53-A709-14EDEFB106A3}"/>
                </a:ext>
              </a:extLst>
            </p:cNvPr>
            <p:cNvCxnSpPr>
              <a:cxnSpLocks/>
              <a:stCxn id="30" idx="0"/>
            </p:cNvCxnSpPr>
            <p:nvPr/>
          </p:nvCxnSpPr>
          <p:spPr>
            <a:xfrm flipV="1">
              <a:off x="5423276" y="3231216"/>
              <a:ext cx="167957" cy="193740"/>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EA2D6A-BBD1-C37D-621A-5D209F1E4D8F}"/>
                </a:ext>
              </a:extLst>
            </p:cNvPr>
            <p:cNvCxnSpPr>
              <a:cxnSpLocks/>
              <a:endCxn id="26" idx="2"/>
            </p:cNvCxnSpPr>
            <p:nvPr/>
          </p:nvCxnSpPr>
          <p:spPr>
            <a:xfrm flipV="1">
              <a:off x="5241149" y="2438462"/>
              <a:ext cx="384511" cy="228835"/>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59B763-3580-D3B0-4A8F-1B63D2E18353}"/>
                </a:ext>
              </a:extLst>
            </p:cNvPr>
            <p:cNvCxnSpPr>
              <a:cxnSpLocks/>
              <a:endCxn id="21" idx="2"/>
            </p:cNvCxnSpPr>
            <p:nvPr/>
          </p:nvCxnSpPr>
          <p:spPr>
            <a:xfrm flipH="1" flipV="1">
              <a:off x="4280216" y="2731127"/>
              <a:ext cx="117316" cy="37440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881799-92BB-1C97-8C9C-29BC1760BEC8}"/>
                </a:ext>
              </a:extLst>
            </p:cNvPr>
            <p:cNvCxnSpPr>
              <a:cxnSpLocks/>
              <a:endCxn id="32" idx="0"/>
            </p:cNvCxnSpPr>
            <p:nvPr/>
          </p:nvCxnSpPr>
          <p:spPr>
            <a:xfrm>
              <a:off x="6318645" y="3174834"/>
              <a:ext cx="272424" cy="177618"/>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FCC44A0-A74A-7006-FA81-82EFDA48BD4C}"/>
                </a:ext>
              </a:extLst>
            </p:cNvPr>
            <p:cNvCxnSpPr>
              <a:cxnSpLocks/>
            </p:cNvCxnSpPr>
            <p:nvPr/>
          </p:nvCxnSpPr>
          <p:spPr>
            <a:xfrm flipV="1">
              <a:off x="7074944" y="2388467"/>
              <a:ext cx="130607" cy="21855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7D59A0A-B895-9F65-21F0-A1E5DD219250}"/>
                </a:ext>
              </a:extLst>
            </p:cNvPr>
            <p:cNvCxnSpPr>
              <a:cxnSpLocks/>
            </p:cNvCxnSpPr>
            <p:nvPr/>
          </p:nvCxnSpPr>
          <p:spPr>
            <a:xfrm flipV="1">
              <a:off x="7188324" y="2662778"/>
              <a:ext cx="116792" cy="68349"/>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9714A9-B643-21FD-029B-B83D795B2503}"/>
                </a:ext>
              </a:extLst>
            </p:cNvPr>
            <p:cNvCxnSpPr>
              <a:cxnSpLocks/>
              <a:stCxn id="69" idx="9"/>
              <a:endCxn id="49" idx="0"/>
            </p:cNvCxnSpPr>
            <p:nvPr/>
          </p:nvCxnSpPr>
          <p:spPr>
            <a:xfrm flipH="1">
              <a:off x="9486404" y="3493715"/>
              <a:ext cx="212851" cy="1371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6CA3D-83BC-2B78-2DE9-509C81308F29}"/>
                </a:ext>
              </a:extLst>
            </p:cNvPr>
            <p:cNvCxnSpPr>
              <a:cxnSpLocks/>
              <a:stCxn id="62" idx="2"/>
            </p:cNvCxnSpPr>
            <p:nvPr/>
          </p:nvCxnSpPr>
          <p:spPr>
            <a:xfrm>
              <a:off x="10275040" y="2427378"/>
              <a:ext cx="18228" cy="52735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7DECAD0-26C0-E9DA-282B-6962BBBE6936}"/>
              </a:ext>
            </a:extLst>
          </p:cNvPr>
          <p:cNvGrpSpPr/>
          <p:nvPr/>
        </p:nvGrpSpPr>
        <p:grpSpPr>
          <a:xfrm>
            <a:off x="1289404" y="1721261"/>
            <a:ext cx="11217758" cy="2113145"/>
            <a:chOff x="1289404" y="1721261"/>
            <a:chExt cx="11217758" cy="2113145"/>
          </a:xfrm>
        </p:grpSpPr>
        <p:grpSp>
          <p:nvGrpSpPr>
            <p:cNvPr id="263" name="Group 262">
              <a:extLst>
                <a:ext uri="{FF2B5EF4-FFF2-40B4-BE49-F238E27FC236}">
                  <a16:creationId xmlns:a16="http://schemas.microsoft.com/office/drawing/2014/main" id="{41DECCD6-34CF-8F45-995D-E9F980AA64EF}"/>
                </a:ext>
              </a:extLst>
            </p:cNvPr>
            <p:cNvGrpSpPr/>
            <p:nvPr/>
          </p:nvGrpSpPr>
          <p:grpSpPr>
            <a:xfrm>
              <a:off x="1289404" y="1721261"/>
              <a:ext cx="11217758" cy="2113145"/>
              <a:chOff x="1289404" y="1721261"/>
              <a:chExt cx="11217758" cy="2113145"/>
            </a:xfrm>
          </p:grpSpPr>
          <p:sp>
            <p:nvSpPr>
              <p:cNvPr id="8" name="ZoneTexte 23">
                <a:extLst>
                  <a:ext uri="{FF2B5EF4-FFF2-40B4-BE49-F238E27FC236}">
                    <a16:creationId xmlns:a16="http://schemas.microsoft.com/office/drawing/2014/main" id="{98561723-8F8A-1639-3BC9-0150D7004EA6}"/>
                  </a:ext>
                </a:extLst>
              </p:cNvPr>
              <p:cNvSpPr txBox="1"/>
              <p:nvPr/>
            </p:nvSpPr>
            <p:spPr>
              <a:xfrm>
                <a:off x="1582421" y="2877875"/>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2000/03</a:t>
                </a:r>
              </a:p>
            </p:txBody>
          </p:sp>
          <p:sp>
            <p:nvSpPr>
              <p:cNvPr id="9" name="ZoneTexte 23">
                <a:extLst>
                  <a:ext uri="{FF2B5EF4-FFF2-40B4-BE49-F238E27FC236}">
                    <a16:creationId xmlns:a16="http://schemas.microsoft.com/office/drawing/2014/main" id="{EA1A0AF9-68E7-539F-F90D-BD27237BADAC}"/>
                  </a:ext>
                </a:extLst>
              </p:cNvPr>
              <p:cNvSpPr txBox="1"/>
              <p:nvPr/>
            </p:nvSpPr>
            <p:spPr>
              <a:xfrm>
                <a:off x="1289404" y="348160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p>
            </p:txBody>
          </p:sp>
          <p:sp>
            <p:nvSpPr>
              <p:cNvPr id="10" name="ZoneTexte 23">
                <a:extLst>
                  <a:ext uri="{FF2B5EF4-FFF2-40B4-BE49-F238E27FC236}">
                    <a16:creationId xmlns:a16="http://schemas.microsoft.com/office/drawing/2014/main" id="{C0096608-4967-C144-180D-5B361F40B264}"/>
                  </a:ext>
                </a:extLst>
              </p:cNvPr>
              <p:cNvSpPr txBox="1"/>
              <p:nvPr/>
            </p:nvSpPr>
            <p:spPr>
              <a:xfrm>
                <a:off x="2244815" y="303928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p>
            </p:txBody>
          </p:sp>
          <p:sp>
            <p:nvSpPr>
              <p:cNvPr id="11" name="ZoneTexte 23">
                <a:extLst>
                  <a:ext uri="{FF2B5EF4-FFF2-40B4-BE49-F238E27FC236}">
                    <a16:creationId xmlns:a16="http://schemas.microsoft.com/office/drawing/2014/main" id="{11A4193E-A1B0-7F73-1F70-CDFDCB8860FD}"/>
                  </a:ext>
                </a:extLst>
              </p:cNvPr>
              <p:cNvSpPr txBox="1"/>
              <p:nvPr/>
            </p:nvSpPr>
            <p:spPr>
              <a:xfrm>
                <a:off x="1800672" y="356196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p>
            </p:txBody>
          </p:sp>
          <p:sp>
            <p:nvSpPr>
              <p:cNvPr id="12" name="ZoneTexte 23">
                <a:extLst>
                  <a:ext uri="{FF2B5EF4-FFF2-40B4-BE49-F238E27FC236}">
                    <a16:creationId xmlns:a16="http://schemas.microsoft.com/office/drawing/2014/main" id="{90200D27-ACA1-713E-FF62-DDCDB8CEEECD}"/>
                  </a:ext>
                </a:extLst>
              </p:cNvPr>
              <p:cNvSpPr txBox="1"/>
              <p:nvPr/>
            </p:nvSpPr>
            <p:spPr>
              <a:xfrm>
                <a:off x="2428457" y="273774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p>
            </p:txBody>
          </p:sp>
          <p:sp>
            <p:nvSpPr>
              <p:cNvPr id="13" name="ZoneTexte 23">
                <a:extLst>
                  <a:ext uri="{FF2B5EF4-FFF2-40B4-BE49-F238E27FC236}">
                    <a16:creationId xmlns:a16="http://schemas.microsoft.com/office/drawing/2014/main" id="{9AACBEF5-CB7A-0963-32B4-78B1DF832267}"/>
                  </a:ext>
                </a:extLst>
              </p:cNvPr>
              <p:cNvSpPr txBox="1"/>
              <p:nvPr/>
            </p:nvSpPr>
            <p:spPr>
              <a:xfrm>
                <a:off x="2537987" y="219673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p>
            </p:txBody>
          </p:sp>
          <p:sp>
            <p:nvSpPr>
              <p:cNvPr id="14" name="ZoneTexte 23">
                <a:extLst>
                  <a:ext uri="{FF2B5EF4-FFF2-40B4-BE49-F238E27FC236}">
                    <a16:creationId xmlns:a16="http://schemas.microsoft.com/office/drawing/2014/main" id="{16E03D30-7318-8CC1-6315-ABE500DE5F13}"/>
                  </a:ext>
                </a:extLst>
              </p:cNvPr>
              <p:cNvSpPr txBox="1"/>
              <p:nvPr/>
            </p:nvSpPr>
            <p:spPr>
              <a:xfrm>
                <a:off x="2994414" y="240438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p>
            </p:txBody>
          </p:sp>
          <p:sp>
            <p:nvSpPr>
              <p:cNvPr id="15" name="ZoneTexte 23">
                <a:extLst>
                  <a:ext uri="{FF2B5EF4-FFF2-40B4-BE49-F238E27FC236}">
                    <a16:creationId xmlns:a16="http://schemas.microsoft.com/office/drawing/2014/main" id="{19A019DC-37D2-2FF7-6FDF-113E8788E433}"/>
                  </a:ext>
                </a:extLst>
              </p:cNvPr>
              <p:cNvSpPr txBox="1"/>
              <p:nvPr/>
            </p:nvSpPr>
            <p:spPr>
              <a:xfrm>
                <a:off x="3269508" y="2699361"/>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p>
            </p:txBody>
          </p:sp>
          <p:sp>
            <p:nvSpPr>
              <p:cNvPr id="20" name="ZoneTexte 23">
                <a:extLst>
                  <a:ext uri="{FF2B5EF4-FFF2-40B4-BE49-F238E27FC236}">
                    <a16:creationId xmlns:a16="http://schemas.microsoft.com/office/drawing/2014/main" id="{495FD776-9071-2A2C-5C9F-CC2217E86D89}"/>
                  </a:ext>
                </a:extLst>
              </p:cNvPr>
              <p:cNvSpPr txBox="1"/>
              <p:nvPr/>
            </p:nvSpPr>
            <p:spPr>
              <a:xfrm>
                <a:off x="3745992" y="3526017"/>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23" name="ZoneTexte 23">
                <a:extLst>
                  <a:ext uri="{FF2B5EF4-FFF2-40B4-BE49-F238E27FC236}">
                    <a16:creationId xmlns:a16="http://schemas.microsoft.com/office/drawing/2014/main" id="{B816E21D-A8F2-3017-55C8-5AEB51A8A56F}"/>
                  </a:ext>
                </a:extLst>
              </p:cNvPr>
              <p:cNvSpPr txBox="1"/>
              <p:nvPr/>
            </p:nvSpPr>
            <p:spPr>
              <a:xfrm>
                <a:off x="4338874" y="172126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2013/10</a:t>
                </a:r>
              </a:p>
            </p:txBody>
          </p:sp>
          <p:sp>
            <p:nvSpPr>
              <p:cNvPr id="25" name="ZoneTexte 23">
                <a:extLst>
                  <a:ext uri="{FF2B5EF4-FFF2-40B4-BE49-F238E27FC236}">
                    <a16:creationId xmlns:a16="http://schemas.microsoft.com/office/drawing/2014/main" id="{381C49BA-020F-F10F-629B-832F329235D1}"/>
                  </a:ext>
                </a:extLst>
              </p:cNvPr>
              <p:cNvSpPr txBox="1"/>
              <p:nvPr/>
            </p:nvSpPr>
            <p:spPr>
              <a:xfrm>
                <a:off x="4770687" y="19712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2014/02/20</a:t>
                </a:r>
              </a:p>
            </p:txBody>
          </p:sp>
          <p:sp>
            <p:nvSpPr>
              <p:cNvPr id="27" name="ZoneTexte 23">
                <a:extLst>
                  <a:ext uri="{FF2B5EF4-FFF2-40B4-BE49-F238E27FC236}">
                    <a16:creationId xmlns:a16="http://schemas.microsoft.com/office/drawing/2014/main" id="{A9D04276-D030-717F-E8FA-CDEAEE02FA4A}"/>
                  </a:ext>
                </a:extLst>
              </p:cNvPr>
              <p:cNvSpPr txBox="1"/>
              <p:nvPr/>
            </p:nvSpPr>
            <p:spPr>
              <a:xfrm>
                <a:off x="5098257" y="250630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2014/11</a:t>
                </a:r>
              </a:p>
            </p:txBody>
          </p:sp>
          <p:sp>
            <p:nvSpPr>
              <p:cNvPr id="33" name="ZoneTexte 23">
                <a:extLst>
                  <a:ext uri="{FF2B5EF4-FFF2-40B4-BE49-F238E27FC236}">
                    <a16:creationId xmlns:a16="http://schemas.microsoft.com/office/drawing/2014/main" id="{8F5C255F-43A1-C188-9F4F-7137F52BB68E}"/>
                  </a:ext>
                </a:extLst>
              </p:cNvPr>
              <p:cNvSpPr txBox="1"/>
              <p:nvPr/>
            </p:nvSpPr>
            <p:spPr>
              <a:xfrm>
                <a:off x="5753820" y="221740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2016/03/14</a:t>
                </a:r>
              </a:p>
            </p:txBody>
          </p:sp>
          <p:sp>
            <p:nvSpPr>
              <p:cNvPr id="37" name="ZoneTexte 23">
                <a:extLst>
                  <a:ext uri="{FF2B5EF4-FFF2-40B4-BE49-F238E27FC236}">
                    <a16:creationId xmlns:a16="http://schemas.microsoft.com/office/drawing/2014/main" id="{EB5AF5A2-CA86-0928-2D31-E652E1E2C145}"/>
                  </a:ext>
                </a:extLst>
              </p:cNvPr>
              <p:cNvSpPr txBox="1"/>
              <p:nvPr/>
            </p:nvSpPr>
            <p:spPr>
              <a:xfrm>
                <a:off x="6291814" y="304632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a:t>
                </a:r>
              </a:p>
            </p:txBody>
          </p:sp>
          <p:sp>
            <p:nvSpPr>
              <p:cNvPr id="39" name="ZoneTexte 23">
                <a:extLst>
                  <a:ext uri="{FF2B5EF4-FFF2-40B4-BE49-F238E27FC236}">
                    <a16:creationId xmlns:a16="http://schemas.microsoft.com/office/drawing/2014/main" id="{6DF04E2E-AECC-1363-C1D6-5D63CCDBD41B}"/>
                  </a:ext>
                </a:extLst>
              </p:cNvPr>
              <p:cNvSpPr txBox="1"/>
              <p:nvPr/>
            </p:nvSpPr>
            <p:spPr>
              <a:xfrm>
                <a:off x="6904362" y="357279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2017/04/12</a:t>
                </a:r>
              </a:p>
            </p:txBody>
          </p:sp>
          <p:sp>
            <p:nvSpPr>
              <p:cNvPr id="40" name="ZoneTexte 23">
                <a:extLst>
                  <a:ext uri="{FF2B5EF4-FFF2-40B4-BE49-F238E27FC236}">
                    <a16:creationId xmlns:a16="http://schemas.microsoft.com/office/drawing/2014/main" id="{CD5B3EF2-7C30-D326-C09F-F81E47D56F06}"/>
                  </a:ext>
                </a:extLst>
              </p:cNvPr>
              <p:cNvSpPr txBox="1"/>
              <p:nvPr/>
            </p:nvSpPr>
            <p:spPr>
              <a:xfrm>
                <a:off x="7815109" y="334240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2017/07/19</a:t>
                </a:r>
              </a:p>
            </p:txBody>
          </p:sp>
          <p:sp>
            <p:nvSpPr>
              <p:cNvPr id="41" name="ZoneTexte 23">
                <a:extLst>
                  <a:ext uri="{FF2B5EF4-FFF2-40B4-BE49-F238E27FC236}">
                    <a16:creationId xmlns:a16="http://schemas.microsoft.com/office/drawing/2014/main" id="{9898D0C0-753B-1F20-0CCE-65324F2F5488}"/>
                  </a:ext>
                </a:extLst>
              </p:cNvPr>
              <p:cNvSpPr txBox="1"/>
              <p:nvPr/>
            </p:nvSpPr>
            <p:spPr>
              <a:xfrm>
                <a:off x="7990281" y="303522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2017/10</a:t>
                </a:r>
              </a:p>
            </p:txBody>
          </p:sp>
          <p:sp>
            <p:nvSpPr>
              <p:cNvPr id="43" name="ZoneTexte 23">
                <a:extLst>
                  <a:ext uri="{FF2B5EF4-FFF2-40B4-BE49-F238E27FC236}">
                    <a16:creationId xmlns:a16="http://schemas.microsoft.com/office/drawing/2014/main" id="{A521775A-0ADD-B79D-A641-AC86CEBC2F37}"/>
                  </a:ext>
                </a:extLst>
              </p:cNvPr>
              <p:cNvSpPr txBox="1"/>
              <p:nvPr/>
            </p:nvSpPr>
            <p:spPr>
              <a:xfrm>
                <a:off x="8808816" y="246658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2018/05/02</a:t>
                </a:r>
              </a:p>
            </p:txBody>
          </p:sp>
          <p:sp>
            <p:nvSpPr>
              <p:cNvPr id="44" name="ZoneTexte 23">
                <a:extLst>
                  <a:ext uri="{FF2B5EF4-FFF2-40B4-BE49-F238E27FC236}">
                    <a16:creationId xmlns:a16="http://schemas.microsoft.com/office/drawing/2014/main" id="{1ACEB162-F7B0-2C3E-20B3-206B8BCD43ED}"/>
                  </a:ext>
                </a:extLst>
              </p:cNvPr>
              <p:cNvSpPr txBox="1"/>
              <p:nvPr/>
            </p:nvSpPr>
            <p:spPr>
              <a:xfrm>
                <a:off x="9006931" y="270798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2018/05/22</a:t>
                </a:r>
              </a:p>
            </p:txBody>
          </p:sp>
          <p:sp>
            <p:nvSpPr>
              <p:cNvPr id="47" name="ZoneTexte 23">
                <a:extLst>
                  <a:ext uri="{FF2B5EF4-FFF2-40B4-BE49-F238E27FC236}">
                    <a16:creationId xmlns:a16="http://schemas.microsoft.com/office/drawing/2014/main" id="{CFDC72C6-E0EC-AB87-488F-89BC96E153BE}"/>
                  </a:ext>
                </a:extLst>
              </p:cNvPr>
              <p:cNvSpPr txBox="1"/>
              <p:nvPr/>
            </p:nvSpPr>
            <p:spPr>
              <a:xfrm>
                <a:off x="8455424" y="222631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2018/04</a:t>
                </a:r>
              </a:p>
            </p:txBody>
          </p:sp>
          <p:sp>
            <p:nvSpPr>
              <p:cNvPr id="52" name="ZoneTexte 23">
                <a:extLst>
                  <a:ext uri="{FF2B5EF4-FFF2-40B4-BE49-F238E27FC236}">
                    <a16:creationId xmlns:a16="http://schemas.microsoft.com/office/drawing/2014/main" id="{C3C2F842-D6FF-07CC-2B08-A43C2262E3CD}"/>
                  </a:ext>
                </a:extLst>
              </p:cNvPr>
              <p:cNvSpPr txBox="1"/>
              <p:nvPr/>
            </p:nvSpPr>
            <p:spPr>
              <a:xfrm>
                <a:off x="9911923" y="30219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2019/04</a:t>
                </a:r>
              </a:p>
            </p:txBody>
          </p:sp>
          <p:sp>
            <p:nvSpPr>
              <p:cNvPr id="63" name="ZoneTexte 23">
                <a:extLst>
                  <a:ext uri="{FF2B5EF4-FFF2-40B4-BE49-F238E27FC236}">
                    <a16:creationId xmlns:a16="http://schemas.microsoft.com/office/drawing/2014/main" id="{28498F4B-59CE-9905-4C4C-FCF0F804C5B4}"/>
                  </a:ext>
                </a:extLst>
              </p:cNvPr>
              <p:cNvSpPr txBox="1"/>
              <p:nvPr/>
            </p:nvSpPr>
            <p:spPr>
              <a:xfrm>
                <a:off x="10218310" y="190403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2019/11/13</a:t>
                </a:r>
              </a:p>
            </p:txBody>
          </p:sp>
          <p:sp>
            <p:nvSpPr>
              <p:cNvPr id="64" name="ZoneTexte 23">
                <a:extLst>
                  <a:ext uri="{FF2B5EF4-FFF2-40B4-BE49-F238E27FC236}">
                    <a16:creationId xmlns:a16="http://schemas.microsoft.com/office/drawing/2014/main" id="{282D13FA-545F-97DC-919C-54A138359C5D}"/>
                  </a:ext>
                </a:extLst>
              </p:cNvPr>
              <p:cNvSpPr txBox="1"/>
              <p:nvPr/>
            </p:nvSpPr>
            <p:spPr>
              <a:xfrm>
                <a:off x="10434410" y="2095509"/>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2020/02</a:t>
                </a:r>
              </a:p>
            </p:txBody>
          </p:sp>
          <p:sp>
            <p:nvSpPr>
              <p:cNvPr id="65" name="ZoneTexte 23">
                <a:extLst>
                  <a:ext uri="{FF2B5EF4-FFF2-40B4-BE49-F238E27FC236}">
                    <a16:creationId xmlns:a16="http://schemas.microsoft.com/office/drawing/2014/main" id="{902FC198-0D3A-1076-F1E1-D1B1EF52EFFE}"/>
                  </a:ext>
                </a:extLst>
              </p:cNvPr>
              <p:cNvSpPr txBox="1"/>
              <p:nvPr/>
            </p:nvSpPr>
            <p:spPr>
              <a:xfrm>
                <a:off x="10810866" y="22935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2020/12</a:t>
                </a:r>
              </a:p>
            </p:txBody>
          </p:sp>
          <p:sp>
            <p:nvSpPr>
              <p:cNvPr id="66" name="ZoneTexte 23">
                <a:extLst>
                  <a:ext uri="{FF2B5EF4-FFF2-40B4-BE49-F238E27FC236}">
                    <a16:creationId xmlns:a16="http://schemas.microsoft.com/office/drawing/2014/main" id="{69DB366D-90A0-9BCF-5283-ECF3715B4167}"/>
                  </a:ext>
                </a:extLst>
              </p:cNvPr>
              <p:cNvSpPr txBox="1"/>
              <p:nvPr/>
            </p:nvSpPr>
            <p:spPr>
              <a:xfrm>
                <a:off x="10943405" y="24712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67" name="ZoneTexte 23">
                <a:extLst>
                  <a:ext uri="{FF2B5EF4-FFF2-40B4-BE49-F238E27FC236}">
                    <a16:creationId xmlns:a16="http://schemas.microsoft.com/office/drawing/2014/main" id="{0BD58CCE-C6EA-A1D3-4E31-748D85D08929}"/>
                  </a:ext>
                </a:extLst>
              </p:cNvPr>
              <p:cNvSpPr txBox="1"/>
              <p:nvPr/>
            </p:nvSpPr>
            <p:spPr>
              <a:xfrm>
                <a:off x="11097668" y="266599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2021/05/05</a:t>
                </a:r>
              </a:p>
            </p:txBody>
          </p:sp>
          <p:sp>
            <p:nvSpPr>
              <p:cNvPr id="68" name="ZoneTexte 23">
                <a:extLst>
                  <a:ext uri="{FF2B5EF4-FFF2-40B4-BE49-F238E27FC236}">
                    <a16:creationId xmlns:a16="http://schemas.microsoft.com/office/drawing/2014/main" id="{6B28847A-D22A-6A50-92DA-B92C13E10D23}"/>
                  </a:ext>
                </a:extLst>
              </p:cNvPr>
              <p:cNvSpPr txBox="1"/>
              <p:nvPr/>
            </p:nvSpPr>
            <p:spPr>
              <a:xfrm>
                <a:off x="11092795" y="285396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p>
            </p:txBody>
          </p:sp>
        </p:grpSp>
        <p:cxnSp>
          <p:nvCxnSpPr>
            <p:cNvPr id="169" name="Straight Connector 168">
              <a:extLst>
                <a:ext uri="{FF2B5EF4-FFF2-40B4-BE49-F238E27FC236}">
                  <a16:creationId xmlns:a16="http://schemas.microsoft.com/office/drawing/2014/main" id="{E55B3900-C732-ED4B-024F-0B97BE78695C}"/>
                </a:ext>
              </a:extLst>
            </p:cNvPr>
            <p:cNvCxnSpPr>
              <a:cxnSpLocks/>
              <a:stCxn id="9" idx="0"/>
            </p:cNvCxnSpPr>
            <p:nvPr/>
          </p:nvCxnSpPr>
          <p:spPr>
            <a:xfrm flipV="1">
              <a:off x="1815937" y="3347720"/>
              <a:ext cx="30643" cy="1338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37955C-FE70-2270-352D-0C4B8BCF8A8C}"/>
                </a:ext>
              </a:extLst>
            </p:cNvPr>
            <p:cNvCxnSpPr>
              <a:cxnSpLocks/>
            </p:cNvCxnSpPr>
            <p:nvPr/>
          </p:nvCxnSpPr>
          <p:spPr>
            <a:xfrm flipV="1">
              <a:off x="1793240" y="3111500"/>
              <a:ext cx="68580" cy="1066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7B176E-441D-DE39-4C23-09E14B0E2AC2}"/>
                </a:ext>
              </a:extLst>
            </p:cNvPr>
            <p:cNvCxnSpPr>
              <a:cxnSpLocks/>
              <a:stCxn id="69" idx="1"/>
              <a:endCxn id="11" idx="0"/>
            </p:cNvCxnSpPr>
            <p:nvPr/>
          </p:nvCxnSpPr>
          <p:spPr>
            <a:xfrm>
              <a:off x="2147885" y="3475548"/>
              <a:ext cx="179320" cy="8641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4B4559-6CEC-AADF-5E69-20D51A07BD4B}"/>
                </a:ext>
              </a:extLst>
            </p:cNvPr>
            <p:cNvCxnSpPr>
              <a:cxnSpLocks/>
            </p:cNvCxnSpPr>
            <p:nvPr/>
          </p:nvCxnSpPr>
          <p:spPr>
            <a:xfrm>
              <a:off x="2458720" y="3144520"/>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7444F1-A65A-C5C7-9050-1E950CFEDAB3}"/>
                </a:ext>
              </a:extLst>
            </p:cNvPr>
            <p:cNvCxnSpPr>
              <a:cxnSpLocks/>
            </p:cNvCxnSpPr>
            <p:nvPr/>
          </p:nvCxnSpPr>
          <p:spPr>
            <a:xfrm>
              <a:off x="2666220" y="2848225"/>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4C2F72-FA9C-1EF8-2FCD-CD1E164E4288}"/>
                </a:ext>
              </a:extLst>
            </p:cNvPr>
            <p:cNvCxnSpPr>
              <a:cxnSpLocks/>
            </p:cNvCxnSpPr>
            <p:nvPr/>
          </p:nvCxnSpPr>
          <p:spPr>
            <a:xfrm flipV="1">
              <a:off x="3042920" y="2404384"/>
              <a:ext cx="19233" cy="84816"/>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DCAB8EF-50A1-E782-42F4-BFB6736B8223}"/>
                </a:ext>
              </a:extLst>
            </p:cNvPr>
            <p:cNvCxnSpPr>
              <a:cxnSpLocks/>
            </p:cNvCxnSpPr>
            <p:nvPr/>
          </p:nvCxnSpPr>
          <p:spPr>
            <a:xfrm flipV="1">
              <a:off x="3235960" y="2534920"/>
              <a:ext cx="99060" cy="5334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BA33B8-440B-F318-E84E-8E551A8728E5}"/>
                </a:ext>
              </a:extLst>
            </p:cNvPr>
            <p:cNvCxnSpPr>
              <a:cxnSpLocks/>
            </p:cNvCxnSpPr>
            <p:nvPr/>
          </p:nvCxnSpPr>
          <p:spPr>
            <a:xfrm flipV="1">
              <a:off x="3558540" y="2926080"/>
              <a:ext cx="86360" cy="939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EB6BA6-FD05-A0F6-061A-F5B411DFA7CC}"/>
                </a:ext>
              </a:extLst>
            </p:cNvPr>
            <p:cNvCxnSpPr>
              <a:cxnSpLocks/>
              <a:endCxn id="20" idx="0"/>
            </p:cNvCxnSpPr>
            <p:nvPr/>
          </p:nvCxnSpPr>
          <p:spPr>
            <a:xfrm>
              <a:off x="4181739" y="3421210"/>
              <a:ext cx="90786" cy="104807"/>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FB2AE99-E0B6-7E27-C575-ACD605BC1ACE}"/>
                </a:ext>
              </a:extLst>
            </p:cNvPr>
            <p:cNvCxnSpPr>
              <a:cxnSpLocks/>
              <a:endCxn id="69" idx="4"/>
            </p:cNvCxnSpPr>
            <p:nvPr/>
          </p:nvCxnSpPr>
          <p:spPr>
            <a:xfrm flipH="1">
              <a:off x="4981920" y="2212340"/>
              <a:ext cx="141260" cy="306419"/>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EB83AB-B821-A30B-1515-45CF22FA0AEA}"/>
                </a:ext>
              </a:extLst>
            </p:cNvPr>
            <p:cNvCxnSpPr>
              <a:cxnSpLocks/>
            </p:cNvCxnSpPr>
            <p:nvPr/>
          </p:nvCxnSpPr>
          <p:spPr>
            <a:xfrm flipH="1">
              <a:off x="5303520" y="2651760"/>
              <a:ext cx="20828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92048CE-B6EA-9709-3B0D-ED4AA014FE58}"/>
                </a:ext>
              </a:extLst>
            </p:cNvPr>
            <p:cNvCxnSpPr>
              <a:cxnSpLocks/>
              <a:stCxn id="33" idx="2"/>
            </p:cNvCxnSpPr>
            <p:nvPr/>
          </p:nvCxnSpPr>
          <p:spPr>
            <a:xfrm>
              <a:off x="6458567" y="2479016"/>
              <a:ext cx="178453" cy="1752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1F48CE-DD66-EBC4-3FBD-7E71F99AD342}"/>
                </a:ext>
              </a:extLst>
            </p:cNvPr>
            <p:cNvCxnSpPr>
              <a:cxnSpLocks/>
            </p:cNvCxnSpPr>
            <p:nvPr/>
          </p:nvCxnSpPr>
          <p:spPr>
            <a:xfrm flipH="1">
              <a:off x="7180064" y="2933700"/>
              <a:ext cx="109736" cy="11452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C5418F-3435-290A-3EC9-C1802488AFD7}"/>
                </a:ext>
              </a:extLst>
            </p:cNvPr>
            <p:cNvCxnSpPr>
              <a:cxnSpLocks/>
              <a:stCxn id="69" idx="7"/>
              <a:endCxn id="39" idx="0"/>
            </p:cNvCxnSpPr>
            <p:nvPr/>
          </p:nvCxnSpPr>
          <p:spPr>
            <a:xfrm flipH="1">
              <a:off x="7609109" y="3481604"/>
              <a:ext cx="200789" cy="9119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946CFCD-11D4-2D9C-03DF-FADDB6B2E75A}"/>
                </a:ext>
              </a:extLst>
            </p:cNvPr>
            <p:cNvCxnSpPr>
              <a:cxnSpLocks/>
            </p:cNvCxnSpPr>
            <p:nvPr/>
          </p:nvCxnSpPr>
          <p:spPr>
            <a:xfrm flipH="1" flipV="1">
              <a:off x="8143240" y="3225800"/>
              <a:ext cx="106680" cy="1219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E21D-0C0C-50BF-DC96-A979E8E1D8DC}"/>
                </a:ext>
              </a:extLst>
            </p:cNvPr>
            <p:cNvCxnSpPr>
              <a:cxnSpLocks/>
              <a:endCxn id="41" idx="0"/>
            </p:cNvCxnSpPr>
            <p:nvPr/>
          </p:nvCxnSpPr>
          <p:spPr>
            <a:xfrm>
              <a:off x="8437880" y="2804160"/>
              <a:ext cx="257148" cy="23106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DCE1028-DCAD-335F-C1D8-DB828BC3C3EA}"/>
                </a:ext>
              </a:extLst>
            </p:cNvPr>
            <p:cNvCxnSpPr>
              <a:cxnSpLocks/>
            </p:cNvCxnSpPr>
            <p:nvPr/>
          </p:nvCxnSpPr>
          <p:spPr>
            <a:xfrm flipV="1">
              <a:off x="8945880" y="2469517"/>
              <a:ext cx="56178" cy="90803"/>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C023C3-7FCE-CF21-462E-9B0DBAE324F9}"/>
                </a:ext>
              </a:extLst>
            </p:cNvPr>
            <p:cNvCxnSpPr>
              <a:cxnSpLocks/>
            </p:cNvCxnSpPr>
            <p:nvPr/>
          </p:nvCxnSpPr>
          <p:spPr>
            <a:xfrm flipV="1">
              <a:off x="9052560" y="2611120"/>
              <a:ext cx="55880" cy="50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CAD01A-BACA-C9D7-DD92-E009A2417C42}"/>
                </a:ext>
              </a:extLst>
            </p:cNvPr>
            <p:cNvCxnSpPr>
              <a:cxnSpLocks/>
              <a:endCxn id="44" idx="2"/>
            </p:cNvCxnSpPr>
            <p:nvPr/>
          </p:nvCxnSpPr>
          <p:spPr>
            <a:xfrm flipV="1">
              <a:off x="9352280" y="2969596"/>
              <a:ext cx="359398" cy="18000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8A06CB-2B22-A0FA-2318-88CB3406F7BC}"/>
                </a:ext>
              </a:extLst>
            </p:cNvPr>
            <p:cNvCxnSpPr>
              <a:cxnSpLocks/>
            </p:cNvCxnSpPr>
            <p:nvPr/>
          </p:nvCxnSpPr>
          <p:spPr>
            <a:xfrm flipV="1">
              <a:off x="10154920" y="3149600"/>
              <a:ext cx="152400" cy="50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E84D1D-1F75-33BD-8E92-BE014F392130}"/>
                </a:ext>
              </a:extLst>
            </p:cNvPr>
            <p:cNvCxnSpPr>
              <a:cxnSpLocks/>
            </p:cNvCxnSpPr>
            <p:nvPr/>
          </p:nvCxnSpPr>
          <p:spPr>
            <a:xfrm flipH="1">
              <a:off x="10734040" y="2133600"/>
              <a:ext cx="5080" cy="36576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5928B6-6C89-27B2-9EDC-AF0C6A6A4A6A}"/>
                </a:ext>
              </a:extLst>
            </p:cNvPr>
            <p:cNvCxnSpPr>
              <a:cxnSpLocks/>
            </p:cNvCxnSpPr>
            <p:nvPr/>
          </p:nvCxnSpPr>
          <p:spPr>
            <a:xfrm flipH="1">
              <a:off x="10876280" y="2341880"/>
              <a:ext cx="96520" cy="1828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6ADE1C9-3BE4-13F8-117A-023A8DD91EAD}"/>
                </a:ext>
              </a:extLst>
            </p:cNvPr>
            <p:cNvCxnSpPr>
              <a:cxnSpLocks/>
            </p:cNvCxnSpPr>
            <p:nvPr/>
          </p:nvCxnSpPr>
          <p:spPr>
            <a:xfrm flipH="1">
              <a:off x="11023600" y="2473960"/>
              <a:ext cx="177800" cy="177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37DB77-5BE0-A9D9-AB65-9BB725FEF29F}"/>
                </a:ext>
              </a:extLst>
            </p:cNvPr>
            <p:cNvCxnSpPr>
              <a:cxnSpLocks/>
            </p:cNvCxnSpPr>
            <p:nvPr/>
          </p:nvCxnSpPr>
          <p:spPr>
            <a:xfrm flipH="1">
              <a:off x="11074400" y="2606040"/>
              <a:ext cx="345440" cy="1270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2848886-5D1E-ECB7-F8BB-FFE5BB331508}"/>
                </a:ext>
              </a:extLst>
            </p:cNvPr>
            <p:cNvCxnSpPr>
              <a:cxnSpLocks/>
            </p:cNvCxnSpPr>
            <p:nvPr/>
          </p:nvCxnSpPr>
          <p:spPr>
            <a:xfrm flipH="1" flipV="1">
              <a:off x="11125200" y="2783840"/>
              <a:ext cx="26416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134CF4C-4C61-2A1E-6E48-6BE3062EAFB5}"/>
                </a:ext>
              </a:extLst>
            </p:cNvPr>
            <p:cNvCxnSpPr>
              <a:cxnSpLocks/>
            </p:cNvCxnSpPr>
            <p:nvPr/>
          </p:nvCxnSpPr>
          <p:spPr>
            <a:xfrm flipH="1" flipV="1">
              <a:off x="11150600" y="2875280"/>
              <a:ext cx="22352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888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grpSp>
      <p:pic>
        <p:nvPicPr>
          <p:cNvPr id="6" name="Picture 5" descr="Diagram&#10;&#10;Description automatically generated">
            <a:extLst>
              <a:ext uri="{FF2B5EF4-FFF2-40B4-BE49-F238E27FC236}">
                <a16:creationId xmlns:a16="http://schemas.microsoft.com/office/drawing/2014/main" id="{73C3B697-0D09-3DC5-FBE6-786271B9A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00" y="961200"/>
            <a:ext cx="7106226" cy="5151600"/>
          </a:xfrm>
          <a:prstGeom prst="rect">
            <a:avLst/>
          </a:prstGeom>
        </p:spPr>
      </p:pic>
      <p:sp>
        <p:nvSpPr>
          <p:cNvPr id="7" name="ZoneTexte 23">
            <a:extLst>
              <a:ext uri="{FF2B5EF4-FFF2-40B4-BE49-F238E27FC236}">
                <a16:creationId xmlns:a16="http://schemas.microsoft.com/office/drawing/2014/main" id="{4E1E7A25-73F7-14AE-FBA6-E9DE265EC8CA}"/>
              </a:ext>
            </a:extLst>
          </p:cNvPr>
          <p:cNvSpPr txBox="1"/>
          <p:nvPr/>
        </p:nvSpPr>
        <p:spPr>
          <a:xfrm>
            <a:off x="5973292" y="1076371"/>
            <a:ext cx="4403463" cy="1815882"/>
          </a:xfrm>
          <a:prstGeom prst="rect">
            <a:avLst/>
          </a:prstGeom>
          <a:noFill/>
        </p:spPr>
        <p:txBody>
          <a:bodyPr wrap="square" rtlCol="0">
            <a:spAutoFit/>
          </a:bodyPr>
          <a:lstStyle/>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Euhhh</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C’est problématique en fait…</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Il n’y aurait pas une solution ?</a:t>
            </a: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Vous les voyez arriver les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rootless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daemonless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container runtime, comme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Podman</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7646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934574"/>
            <a:ext cx="5766573" cy="412412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Cette version marque l’apparition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workflow devient le suivant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Docker client (CLI, GUI, etc.) </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parle à un Docker Daemon</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autre daemon qui va aller surveiller vos containers, les redémarrer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supervise les containers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(start, stop, pause)</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une librairie,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wrapper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vous permettre de lancer plus facilement des processus isolés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lancer votre processus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 façon isolé via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features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votre kernel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grpSp>
        <p:nvGrpSpPr>
          <p:cNvPr id="4" name="Group 3">
            <a:extLst>
              <a:ext uri="{FF2B5EF4-FFF2-40B4-BE49-F238E27FC236}">
                <a16:creationId xmlns:a16="http://schemas.microsoft.com/office/drawing/2014/main" id="{178A4598-15CF-F32F-6CCC-8F1B0D89F87F}"/>
              </a:ext>
            </a:extLst>
          </p:cNvPr>
          <p:cNvGrpSpPr/>
          <p:nvPr/>
        </p:nvGrpSpPr>
        <p:grpSpPr>
          <a:xfrm>
            <a:off x="7897557" y="934574"/>
            <a:ext cx="3710940" cy="2865120"/>
            <a:chOff x="7897557" y="934574"/>
            <a:chExt cx="3710940" cy="2865120"/>
          </a:xfrm>
        </p:grpSpPr>
        <p:pic>
          <p:nvPicPr>
            <p:cNvPr id="3" name="Picture 2" descr="Diagram&#10;&#10;Description automatically generated">
              <a:extLst>
                <a:ext uri="{FF2B5EF4-FFF2-40B4-BE49-F238E27FC236}">
                  <a16:creationId xmlns:a16="http://schemas.microsoft.com/office/drawing/2014/main" id="{B42CAD40-5626-62A6-F643-3502A459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557" y="934574"/>
              <a:ext cx="3710940" cy="2865120"/>
            </a:xfrm>
            <a:prstGeom prst="rect">
              <a:avLst/>
            </a:prstGeom>
          </p:spPr>
        </p:pic>
        <p:sp>
          <p:nvSpPr>
            <p:cNvPr id="2" name="Rectangle: Rounded Corners 1">
              <a:extLst>
                <a:ext uri="{FF2B5EF4-FFF2-40B4-BE49-F238E27FC236}">
                  <a16:creationId xmlns:a16="http://schemas.microsoft.com/office/drawing/2014/main" id="{B684ACC8-BC50-8051-8BF7-150FFEEEF45B}"/>
                </a:ext>
              </a:extLst>
            </p:cNvPr>
            <p:cNvSpPr/>
            <p:nvPr/>
          </p:nvSpPr>
          <p:spPr>
            <a:xfrm>
              <a:off x="9753027" y="2482177"/>
              <a:ext cx="1642418" cy="8922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a:extLst>
              <a:ext uri="{FF2B5EF4-FFF2-40B4-BE49-F238E27FC236}">
                <a16:creationId xmlns:a16="http://schemas.microsoft.com/office/drawing/2014/main" id="{D3AB43AE-A051-51DA-9631-934CED9B84CF}"/>
              </a:ext>
            </a:extLst>
          </p:cNvPr>
          <p:cNvGrpSpPr/>
          <p:nvPr/>
        </p:nvGrpSpPr>
        <p:grpSpPr>
          <a:xfrm rot="20690268">
            <a:off x="305529" y="4053128"/>
            <a:ext cx="2005732" cy="509511"/>
            <a:chOff x="7747295" y="5392525"/>
            <a:chExt cx="2005732" cy="509511"/>
          </a:xfrm>
        </p:grpSpPr>
        <p:sp>
          <p:nvSpPr>
            <p:cNvPr id="6" name="Rectangle: Rounded Corners 5">
              <a:extLst>
                <a:ext uri="{FF2B5EF4-FFF2-40B4-BE49-F238E27FC236}">
                  <a16:creationId xmlns:a16="http://schemas.microsoft.com/office/drawing/2014/main" id="{9872F292-ED7C-8C8B-2D3F-CDB036B9A4B1}"/>
                </a:ext>
              </a:extLst>
            </p:cNvPr>
            <p:cNvSpPr/>
            <p:nvPr/>
          </p:nvSpPr>
          <p:spPr>
            <a:xfrm>
              <a:off x="7747295" y="5392525"/>
              <a:ext cx="2005732" cy="5095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CDC9CEC-C430-DC8D-BB78-4DB43FB9E8E7}"/>
                </a:ext>
              </a:extLst>
            </p:cNvPr>
            <p:cNvSpPr txBox="1"/>
            <p:nvPr/>
          </p:nvSpPr>
          <p:spPr>
            <a:xfrm>
              <a:off x="8180571" y="5448359"/>
              <a:ext cx="1572456" cy="400110"/>
            </a:xfrm>
            <a:prstGeom prst="rect">
              <a:avLst/>
            </a:prstGeom>
            <a:noFill/>
          </p:spPr>
          <p:txBody>
            <a:bodyPr wrap="square" rtlCol="0">
              <a:spAutoFit/>
            </a:bodyPr>
            <a:lstStyle/>
            <a:p>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le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succeseur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2" descr="Information on Microsoft Windows 11 22H2">
              <a:extLst>
                <a:ext uri="{FF2B5EF4-FFF2-40B4-BE49-F238E27FC236}">
                  <a16:creationId xmlns:a16="http://schemas.microsoft.com/office/drawing/2014/main" id="{040E9BEB-60A4-4641-E99E-CBE0DE47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101" y="5476679"/>
              <a:ext cx="343470" cy="3434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853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12" name="ZoneTexte 7">
            <a:extLst>
              <a:ext uri="{FF2B5EF4-FFF2-40B4-BE49-F238E27FC236}">
                <a16:creationId xmlns:a16="http://schemas.microsoft.com/office/drawing/2014/main" id="{9C394DDC-2025-7377-F1E7-336E05657727}"/>
              </a:ext>
            </a:extLst>
          </p:cNvPr>
          <p:cNvSpPr txBox="1"/>
          <p:nvPr/>
        </p:nvSpPr>
        <p:spPr>
          <a:xfrm>
            <a:off x="3287132" y="4979114"/>
            <a:ext cx="6669763" cy="8617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réalisent les tâches de bas niveau nécessaires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l’exécution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(raison pour laquelle tous s’appellent des « run&lt;quelque chose&gt; »)</a:t>
            </a:r>
          </a:p>
        </p:txBody>
      </p:sp>
      <p:sp>
        <p:nvSpPr>
          <p:cNvPr id="5" name="ZoneTexte 23">
            <a:extLst>
              <a:ext uri="{FF2B5EF4-FFF2-40B4-BE49-F238E27FC236}">
                <a16:creationId xmlns:a16="http://schemas.microsoft.com/office/drawing/2014/main" id="{1A3D1179-E51E-9741-B7F0-A619BBB00589}"/>
              </a:ext>
            </a:extLst>
          </p:cNvPr>
          <p:cNvSpPr txBox="1"/>
          <p:nvPr/>
        </p:nvSpPr>
        <p:spPr>
          <a:xfrm>
            <a:off x="5647753" y="1547927"/>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 name="ZoneTexte 23">
            <a:extLst>
              <a:ext uri="{FF2B5EF4-FFF2-40B4-BE49-F238E27FC236}">
                <a16:creationId xmlns:a16="http://schemas.microsoft.com/office/drawing/2014/main" id="{FDFEB028-BFC5-F8DB-1E51-5965BC1A4C22}"/>
              </a:ext>
            </a:extLst>
          </p:cNvPr>
          <p:cNvSpPr txBox="1"/>
          <p:nvPr/>
        </p:nvSpPr>
        <p:spPr>
          <a:xfrm>
            <a:off x="3287132" y="1524325"/>
            <a:ext cx="1918170"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ZoneTexte 23">
            <a:extLst>
              <a:ext uri="{FF2B5EF4-FFF2-40B4-BE49-F238E27FC236}">
                <a16:creationId xmlns:a16="http://schemas.microsoft.com/office/drawing/2014/main" id="{DFE9BA50-BC74-9B76-E187-0854CCC49A8A}"/>
              </a:ext>
            </a:extLst>
          </p:cNvPr>
          <p:cNvSpPr txBox="1"/>
          <p:nvPr/>
        </p:nvSpPr>
        <p:spPr>
          <a:xfrm>
            <a:off x="6100477" y="1355567"/>
            <a:ext cx="3255356" cy="861774"/>
          </a:xfrm>
          <a:prstGeom prst="rect">
            <a:avLst/>
          </a:prstGeom>
          <a:noFill/>
        </p:spPr>
        <p:txBody>
          <a:bodyPr wrap="square" rtlCol="0">
            <a:spAutoFit/>
          </a:bodyPr>
          <a:lstStyle/>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high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ZoneTexte 23">
            <a:extLst>
              <a:ext uri="{FF2B5EF4-FFF2-40B4-BE49-F238E27FC236}">
                <a16:creationId xmlns:a16="http://schemas.microsoft.com/office/drawing/2014/main" id="{E8B1939E-62B4-A725-9480-B9AED8FF149C}"/>
              </a:ext>
            </a:extLst>
          </p:cNvPr>
          <p:cNvSpPr txBox="1"/>
          <p:nvPr/>
        </p:nvSpPr>
        <p:spPr>
          <a:xfrm>
            <a:off x="5647753" y="4184038"/>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3">
            <a:extLst>
              <a:ext uri="{FF2B5EF4-FFF2-40B4-BE49-F238E27FC236}">
                <a16:creationId xmlns:a16="http://schemas.microsoft.com/office/drawing/2014/main" id="{9859A60B-1C2E-E8B7-53C1-F32D8F1406AC}"/>
              </a:ext>
            </a:extLst>
          </p:cNvPr>
          <p:cNvSpPr txBox="1"/>
          <p:nvPr/>
        </p:nvSpPr>
        <p:spPr>
          <a:xfrm>
            <a:off x="4068797" y="4186908"/>
            <a:ext cx="1136505"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5337B019-C8A7-14FF-D70B-E4CC0EE1B083}"/>
              </a:ext>
            </a:extLst>
          </p:cNvPr>
          <p:cNvSpPr txBox="1"/>
          <p:nvPr/>
        </p:nvSpPr>
        <p:spPr>
          <a:xfrm>
            <a:off x="5965722" y="3966667"/>
            <a:ext cx="3524866" cy="861774"/>
          </a:xfrm>
          <a:prstGeom prst="rect">
            <a:avLst/>
          </a:prstGeom>
          <a:noFill/>
        </p:spPr>
        <p:txBody>
          <a:bodyPr wrap="square" rtlCol="0">
            <a:sp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low</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7">
            <a:extLst>
              <a:ext uri="{FF2B5EF4-FFF2-40B4-BE49-F238E27FC236}">
                <a16:creationId xmlns:a16="http://schemas.microsoft.com/office/drawing/2014/main" id="{B3F7F918-2D17-0653-A5B9-639AED3E3012}"/>
              </a:ext>
            </a:extLst>
          </p:cNvPr>
          <p:cNvSpPr txBox="1"/>
          <p:nvPr/>
        </p:nvSpPr>
        <p:spPr>
          <a:xfrm>
            <a:off x="3287131" y="2354722"/>
            <a:ext cx="6669763" cy="114064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sont responsables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transport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images,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délèguent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associées à l’exécution des conteneurs aux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a:t>
            </a:r>
          </a:p>
        </p:txBody>
      </p:sp>
    </p:spTree>
    <p:extLst>
      <p:ext uri="{BB962C8B-B14F-4D97-AF65-F5344CB8AC3E}">
        <p14:creationId xmlns:p14="http://schemas.microsoft.com/office/powerpoint/2010/main" val="546211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3680B109-F029-5A6E-4DCD-012748996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71" y="979170"/>
            <a:ext cx="8039100" cy="4899660"/>
          </a:xfrm>
          <a:prstGeom prst="rect">
            <a:avLst/>
          </a:prstGeom>
        </p:spPr>
      </p:pic>
      <p:grpSp>
        <p:nvGrpSpPr>
          <p:cNvPr id="10" name="Group 9">
            <a:extLst>
              <a:ext uri="{FF2B5EF4-FFF2-40B4-BE49-F238E27FC236}">
                <a16:creationId xmlns:a16="http://schemas.microsoft.com/office/drawing/2014/main" id="{45560641-44DB-A5FC-6E9D-F63D7F146A74}"/>
              </a:ext>
            </a:extLst>
          </p:cNvPr>
          <p:cNvGrpSpPr/>
          <p:nvPr/>
        </p:nvGrpSpPr>
        <p:grpSpPr>
          <a:xfrm>
            <a:off x="5612130" y="1821243"/>
            <a:ext cx="2571121" cy="601002"/>
            <a:chOff x="2529871" y="4836496"/>
            <a:chExt cx="2571121" cy="601002"/>
          </a:xfrm>
        </p:grpSpPr>
        <p:sp>
          <p:nvSpPr>
            <p:cNvPr id="6" name="Rectangle: Rounded Corners 5">
              <a:extLst>
                <a:ext uri="{FF2B5EF4-FFF2-40B4-BE49-F238E27FC236}">
                  <a16:creationId xmlns:a16="http://schemas.microsoft.com/office/drawing/2014/main" id="{41B27B4B-64D7-CC07-36BF-55F2E75C8047}"/>
                </a:ext>
              </a:extLst>
            </p:cNvPr>
            <p:cNvSpPr/>
            <p:nvPr/>
          </p:nvSpPr>
          <p:spPr>
            <a:xfrm>
              <a:off x="2529871" y="4836496"/>
              <a:ext cx="2571121" cy="601002"/>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DFC4142-DF63-D22A-8C94-5F66581557D9}"/>
                </a:ext>
              </a:extLst>
            </p:cNvPr>
            <p:cNvSpPr txBox="1"/>
            <p:nvPr/>
          </p:nvSpPr>
          <p:spPr>
            <a:xfrm>
              <a:off x="2961663" y="4868387"/>
              <a:ext cx="2139329" cy="553998"/>
            </a:xfrm>
            <a:prstGeom prst="rect">
              <a:avLst/>
            </a:prstGeom>
            <a:noFill/>
          </p:spPr>
          <p:txBody>
            <a:bodyPr wrap="square" rtlCol="0">
              <a:sp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Contrairement à Docker,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n’utilise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de daemon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daemonless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Picture 2" descr="Information on Microsoft Windows 11 22H2">
              <a:extLst>
                <a:ext uri="{FF2B5EF4-FFF2-40B4-BE49-F238E27FC236}">
                  <a16:creationId xmlns:a16="http://schemas.microsoft.com/office/drawing/2014/main" id="{C5F358E8-9CAA-5BCD-1B49-C81CC5B6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198" y="4921285"/>
              <a:ext cx="392116" cy="4001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0210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F22ABF6-9A9B-C731-B805-AC9F93797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03079"/>
            <a:ext cx="4240645" cy="4851841"/>
          </a:xfrm>
          <a:prstGeom prst="rect">
            <a:avLst/>
          </a:prstGeom>
        </p:spPr>
      </p:pic>
      <p:sp>
        <p:nvSpPr>
          <p:cNvPr id="5" name="ZoneTexte 23">
            <a:extLst>
              <a:ext uri="{FF2B5EF4-FFF2-40B4-BE49-F238E27FC236}">
                <a16:creationId xmlns:a16="http://schemas.microsoft.com/office/drawing/2014/main" id="{2DF97DE0-5D3E-18E0-DD63-0EDB4C8B8249}"/>
              </a:ext>
            </a:extLst>
          </p:cNvPr>
          <p:cNvSpPr txBox="1"/>
          <p:nvPr/>
        </p:nvSpPr>
        <p:spPr>
          <a:xfrm>
            <a:off x="6485292" y="1003079"/>
            <a:ext cx="5175197" cy="584775"/>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daemonless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rootless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conteneurs ne sont pas démarrés en root</a:t>
            </a:r>
          </a:p>
        </p:txBody>
      </p:sp>
      <p:sp>
        <p:nvSpPr>
          <p:cNvPr id="9" name="ZoneTexte 23">
            <a:extLst>
              <a:ext uri="{FF2B5EF4-FFF2-40B4-BE49-F238E27FC236}">
                <a16:creationId xmlns:a16="http://schemas.microsoft.com/office/drawing/2014/main" id="{255A7097-32A6-19AA-6030-B23801BC4CC7}"/>
              </a:ext>
            </a:extLst>
          </p:cNvPr>
          <p:cNvSpPr txBox="1"/>
          <p:nvPr/>
        </p:nvSpPr>
        <p:spPr>
          <a:xfrm>
            <a:off x="6485291" y="1803635"/>
            <a:ext cx="5175197" cy="3785652"/>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travaillent ensemble pour gérer les images et conteneurs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résumé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runs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transfère les images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délègue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Plus précisément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 démarre, arrête les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créer les images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scratch ou à partir d’une image de base</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gestion des images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téléchargement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registres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verification de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l’intégrité</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d’une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image (signature)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8571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1469984"/>
          </a:xfrm>
          <a:prstGeom prst="rect">
            <a:avLst/>
          </a:prstGeom>
          <a:noFill/>
        </p:spPr>
        <p:txBody>
          <a:bodyPr wrap="square" rtlCol="0">
            <a:no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standard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développement d'applications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qui permet de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compiler du code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écrit dans plus de 40 langages (dont Rust, C, C++, JavaScript, and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Golang</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et d'en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exécuter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bytecode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dans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environnements isolés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Diagram&#10;&#10;Description automatically generated">
            <a:extLst>
              <a:ext uri="{FF2B5EF4-FFF2-40B4-BE49-F238E27FC236}">
                <a16:creationId xmlns:a16="http://schemas.microsoft.com/office/drawing/2014/main" id="{D5E70017-ED7D-B7DC-5F91-3D545A4DA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12" y="2983479"/>
            <a:ext cx="7419975" cy="3228975"/>
          </a:xfrm>
          <a:prstGeom prst="rect">
            <a:avLst/>
          </a:prstGeom>
        </p:spPr>
      </p:pic>
      <p:grpSp>
        <p:nvGrpSpPr>
          <p:cNvPr id="33" name="Group 32">
            <a:extLst>
              <a:ext uri="{FF2B5EF4-FFF2-40B4-BE49-F238E27FC236}">
                <a16:creationId xmlns:a16="http://schemas.microsoft.com/office/drawing/2014/main" id="{23CFDE31-AF4F-2F26-AC5A-17D833C7F665}"/>
              </a:ext>
            </a:extLst>
          </p:cNvPr>
          <p:cNvGrpSpPr/>
          <p:nvPr/>
        </p:nvGrpSpPr>
        <p:grpSpPr>
          <a:xfrm>
            <a:off x="9321908" y="2188323"/>
            <a:ext cx="1723079" cy="409900"/>
            <a:chOff x="9321908" y="2188323"/>
            <a:chExt cx="1723079" cy="409900"/>
          </a:xfrm>
        </p:grpSpPr>
        <p:grpSp>
          <p:nvGrpSpPr>
            <p:cNvPr id="16" name="Group 15">
              <a:extLst>
                <a:ext uri="{FF2B5EF4-FFF2-40B4-BE49-F238E27FC236}">
                  <a16:creationId xmlns:a16="http://schemas.microsoft.com/office/drawing/2014/main" id="{BD623E9A-B9FC-6AD6-562B-A79DCC734EFB}"/>
                </a:ext>
              </a:extLst>
            </p:cNvPr>
            <p:cNvGrpSpPr/>
            <p:nvPr/>
          </p:nvGrpSpPr>
          <p:grpSpPr>
            <a:xfrm rot="20356692">
              <a:off x="9855596" y="2188323"/>
              <a:ext cx="1189391" cy="409900"/>
              <a:chOff x="8906467" y="3666455"/>
              <a:chExt cx="1189391" cy="409900"/>
            </a:xfrm>
          </p:grpSpPr>
          <p:sp>
            <p:nvSpPr>
              <p:cNvPr id="17" name="Rectangle: Rounded Corners 16">
                <a:extLst>
                  <a:ext uri="{FF2B5EF4-FFF2-40B4-BE49-F238E27FC236}">
                    <a16:creationId xmlns:a16="http://schemas.microsoft.com/office/drawing/2014/main" id="{0D263875-BEE9-A783-0F10-57C485E77EF4}"/>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23">
                <a:extLst>
                  <a:ext uri="{FF2B5EF4-FFF2-40B4-BE49-F238E27FC236}">
                    <a16:creationId xmlns:a16="http://schemas.microsoft.com/office/drawing/2014/main" id="{73A8B2EF-A874-5924-5D5A-5FE0D92EE97C}"/>
                  </a:ext>
                </a:extLst>
              </p:cNvPr>
              <p:cNvSpPr txBox="1"/>
              <p:nvPr/>
            </p:nvSpPr>
            <p:spPr>
              <a:xfrm>
                <a:off x="8914342" y="3744867"/>
                <a:ext cx="1181516" cy="246221"/>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Conteneurs ?</a:t>
                </a:r>
              </a:p>
            </p:txBody>
          </p:sp>
        </p:grpSp>
        <p:sp>
          <p:nvSpPr>
            <p:cNvPr id="22" name="Arrow: Right 21">
              <a:extLst>
                <a:ext uri="{FF2B5EF4-FFF2-40B4-BE49-F238E27FC236}">
                  <a16:creationId xmlns:a16="http://schemas.microsoft.com/office/drawing/2014/main" id="{2EFC9F4A-1CF8-8BD4-5C7F-BB947E0115C2}"/>
                </a:ext>
              </a:extLst>
            </p:cNvPr>
            <p:cNvSpPr/>
            <p:nvPr/>
          </p:nvSpPr>
          <p:spPr>
            <a:xfrm rot="11871052">
              <a:off x="9321908" y="2408318"/>
              <a:ext cx="433553" cy="160845"/>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 26">
            <a:extLst>
              <a:ext uri="{FF2B5EF4-FFF2-40B4-BE49-F238E27FC236}">
                <a16:creationId xmlns:a16="http://schemas.microsoft.com/office/drawing/2014/main" id="{8002BE0B-B4CA-A5B2-84D9-449A5858DB23}"/>
              </a:ext>
            </a:extLst>
          </p:cNvPr>
          <p:cNvGrpSpPr/>
          <p:nvPr/>
        </p:nvGrpSpPr>
        <p:grpSpPr>
          <a:xfrm>
            <a:off x="8386044" y="2983479"/>
            <a:ext cx="3345083" cy="1354637"/>
            <a:chOff x="8386044" y="2983479"/>
            <a:chExt cx="3345083" cy="1354637"/>
          </a:xfrm>
        </p:grpSpPr>
        <p:sp>
          <p:nvSpPr>
            <p:cNvPr id="23" name="ZoneTexte 23">
              <a:extLst>
                <a:ext uri="{FF2B5EF4-FFF2-40B4-BE49-F238E27FC236}">
                  <a16:creationId xmlns:a16="http://schemas.microsoft.com/office/drawing/2014/main" id="{4674C177-1D34-6AB2-1D74-FC76A0650A6C}"/>
                </a:ext>
              </a:extLst>
            </p:cNvPr>
            <p:cNvSpPr txBox="1"/>
            <p:nvPr/>
          </p:nvSpPr>
          <p:spPr>
            <a:xfrm>
              <a:off x="9192257" y="2983479"/>
              <a:ext cx="1732658" cy="445521"/>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Idée de base</a:t>
              </a:r>
            </a:p>
          </p:txBody>
        </p:sp>
        <p:sp>
          <p:nvSpPr>
            <p:cNvPr id="24" name="ZoneTexte 23">
              <a:extLst>
                <a:ext uri="{FF2B5EF4-FFF2-40B4-BE49-F238E27FC236}">
                  <a16:creationId xmlns:a16="http://schemas.microsoft.com/office/drawing/2014/main" id="{8F455789-8FC6-6D66-17A4-51A8CF4BD649}"/>
                </a:ext>
              </a:extLst>
            </p:cNvPr>
            <p:cNvSpPr txBox="1"/>
            <p:nvPr/>
          </p:nvSpPr>
          <p:spPr>
            <a:xfrm>
              <a:off x="8386044" y="3787112"/>
              <a:ext cx="3345083" cy="551004"/>
            </a:xfrm>
            <a:prstGeom prst="rect">
              <a:avLst/>
            </a:prstGeom>
            <a:noFill/>
          </p:spPr>
          <p:txBody>
            <a:bodyPr wrap="square" rtlCol="0">
              <a:noAutofit/>
            </a:bodyPr>
            <a:lstStyle/>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Faire tourner un autre langage que javascript dans le navigateur</a:t>
              </a:r>
            </a:p>
          </p:txBody>
        </p:sp>
        <p:sp>
          <p:nvSpPr>
            <p:cNvPr id="25" name="ZoneTexte 23">
              <a:extLst>
                <a:ext uri="{FF2B5EF4-FFF2-40B4-BE49-F238E27FC236}">
                  <a16:creationId xmlns:a16="http://schemas.microsoft.com/office/drawing/2014/main" id="{4969A82F-3513-3C95-7E77-E3A2233F9D98}"/>
                </a:ext>
              </a:extLst>
            </p:cNvPr>
            <p:cNvSpPr txBox="1"/>
            <p:nvPr/>
          </p:nvSpPr>
          <p:spPr>
            <a:xfrm>
              <a:off x="9231240" y="3384436"/>
              <a:ext cx="1732658" cy="445521"/>
            </a:xfrm>
            <a:prstGeom prst="rect">
              <a:avLst/>
            </a:prstGeom>
            <a:noFill/>
          </p:spPr>
          <p:txBody>
            <a:bodyPr wrap="square" rtlCol="0">
              <a:no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26" name="ZoneTexte 23">
            <a:extLst>
              <a:ext uri="{FF2B5EF4-FFF2-40B4-BE49-F238E27FC236}">
                <a16:creationId xmlns:a16="http://schemas.microsoft.com/office/drawing/2014/main" id="{8DD6AF3D-20B9-8CB8-30AC-BFCD896DB9E7}"/>
              </a:ext>
            </a:extLst>
          </p:cNvPr>
          <p:cNvSpPr txBox="1"/>
          <p:nvPr/>
        </p:nvSpPr>
        <p:spPr>
          <a:xfrm>
            <a:off x="8325927" y="4740792"/>
            <a:ext cx="3514974" cy="14699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Les navigateurs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intègrent une machine virtuelle WASM (WASM runtime) qui va exécuter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WASM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 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2" name="Group 31">
            <a:extLst>
              <a:ext uri="{FF2B5EF4-FFF2-40B4-BE49-F238E27FC236}">
                <a16:creationId xmlns:a16="http://schemas.microsoft.com/office/drawing/2014/main" id="{DABF991C-8106-4EC7-359E-8B0E6D966700}"/>
              </a:ext>
            </a:extLst>
          </p:cNvPr>
          <p:cNvGrpSpPr/>
          <p:nvPr/>
        </p:nvGrpSpPr>
        <p:grpSpPr>
          <a:xfrm>
            <a:off x="2602032" y="5075144"/>
            <a:ext cx="1641655" cy="801282"/>
            <a:chOff x="2602032" y="5075144"/>
            <a:chExt cx="1641655" cy="801282"/>
          </a:xfrm>
        </p:grpSpPr>
        <p:grpSp>
          <p:nvGrpSpPr>
            <p:cNvPr id="28" name="Group 27">
              <a:extLst>
                <a:ext uri="{FF2B5EF4-FFF2-40B4-BE49-F238E27FC236}">
                  <a16:creationId xmlns:a16="http://schemas.microsoft.com/office/drawing/2014/main" id="{832A07A7-7D52-3577-BF79-5BC5E35DABFF}"/>
                </a:ext>
              </a:extLst>
            </p:cNvPr>
            <p:cNvGrpSpPr/>
            <p:nvPr/>
          </p:nvGrpSpPr>
          <p:grpSpPr>
            <a:xfrm rot="1277229">
              <a:off x="2602032" y="5383085"/>
              <a:ext cx="1181516" cy="409900"/>
              <a:chOff x="8879617" y="3666455"/>
              <a:chExt cx="1181516" cy="409900"/>
            </a:xfrm>
          </p:grpSpPr>
          <p:sp>
            <p:nvSpPr>
              <p:cNvPr id="29" name="Rectangle: Rounded Corners 28">
                <a:extLst>
                  <a:ext uri="{FF2B5EF4-FFF2-40B4-BE49-F238E27FC236}">
                    <a16:creationId xmlns:a16="http://schemas.microsoft.com/office/drawing/2014/main" id="{0473B47D-86CB-6516-DCBF-1101B32A663B}"/>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471D0D1E-21AC-8254-0984-CB3AADFF359B}"/>
                  </a:ext>
                </a:extLst>
              </p:cNvPr>
              <p:cNvSpPr txBox="1"/>
              <p:nvPr/>
            </p:nvSpPr>
            <p:spPr>
              <a:xfrm>
                <a:off x="8879617" y="3768017"/>
                <a:ext cx="1181516" cy="246221"/>
              </a:xfrm>
              <a:prstGeom prst="rect">
                <a:avLst/>
              </a:prstGeom>
              <a:noFill/>
            </p:spPr>
            <p:txBody>
              <a:bodyPr wrap="square" rtlCol="0">
                <a:spAutoFit/>
              </a:bodyPr>
              <a:lstStyle/>
              <a:p>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WASM</a:t>
                </a:r>
              </a:p>
            </p:txBody>
          </p:sp>
        </p:grpSp>
        <p:sp>
          <p:nvSpPr>
            <p:cNvPr id="31" name="Arrow: Circular 30">
              <a:extLst>
                <a:ext uri="{FF2B5EF4-FFF2-40B4-BE49-F238E27FC236}">
                  <a16:creationId xmlns:a16="http://schemas.microsoft.com/office/drawing/2014/main" id="{04FBFB16-6010-723F-02E2-F21A74536E79}"/>
                </a:ext>
              </a:extLst>
            </p:cNvPr>
            <p:cNvSpPr/>
            <p:nvPr/>
          </p:nvSpPr>
          <p:spPr>
            <a:xfrm rot="20361110" flipV="1">
              <a:off x="3433878" y="5075144"/>
              <a:ext cx="809809" cy="801282"/>
            </a:xfrm>
            <a:prstGeom prst="circularArrow">
              <a:avLst>
                <a:gd name="adj1" fmla="val 6481"/>
                <a:gd name="adj2" fmla="val 1142319"/>
                <a:gd name="adj3" fmla="val 20344617"/>
                <a:gd name="adj4" fmla="val 13999806"/>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66905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spTree>
    <p:extLst>
      <p:ext uri="{BB962C8B-B14F-4D97-AF65-F5344CB8AC3E}">
        <p14:creationId xmlns:p14="http://schemas.microsoft.com/office/powerpoint/2010/main" val="4167122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grpSp>
        <p:nvGrpSpPr>
          <p:cNvPr id="12" name="Group 11">
            <a:extLst>
              <a:ext uri="{FF2B5EF4-FFF2-40B4-BE49-F238E27FC236}">
                <a16:creationId xmlns:a16="http://schemas.microsoft.com/office/drawing/2014/main" id="{AC98E719-9EA9-EAF1-7985-F20B3518200D}"/>
              </a:ext>
            </a:extLst>
          </p:cNvPr>
          <p:cNvGrpSpPr/>
          <p:nvPr/>
        </p:nvGrpSpPr>
        <p:grpSpPr>
          <a:xfrm rot="20845259">
            <a:off x="6154616" y="4718627"/>
            <a:ext cx="4988316" cy="737629"/>
            <a:chOff x="3562141" y="4728674"/>
            <a:chExt cx="4988316" cy="737629"/>
          </a:xfrm>
        </p:grpSpPr>
        <p:sp>
          <p:nvSpPr>
            <p:cNvPr id="3" name="Rectangle: Rounded Corners 2">
              <a:extLst>
                <a:ext uri="{FF2B5EF4-FFF2-40B4-BE49-F238E27FC236}">
                  <a16:creationId xmlns:a16="http://schemas.microsoft.com/office/drawing/2014/main" id="{85DDE9C8-75A5-D0D4-6C79-33A96D43848A}"/>
                </a:ext>
              </a:extLst>
            </p:cNvPr>
            <p:cNvSpPr/>
            <p:nvPr/>
          </p:nvSpPr>
          <p:spPr>
            <a:xfrm>
              <a:off x="3562141" y="4728674"/>
              <a:ext cx="4988316" cy="73762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7678335A-B44B-CB74-E31F-6626914B66D2}"/>
                </a:ext>
              </a:extLst>
            </p:cNvPr>
            <p:cNvSpPr txBox="1"/>
            <p:nvPr/>
          </p:nvSpPr>
          <p:spPr>
            <a:xfrm>
              <a:off x="4120088" y="4829907"/>
              <a:ext cx="1944381"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ffmpeg.wasm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3.3 Mo</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protobuf.wasm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700 Ko</a:t>
              </a:r>
            </a:p>
          </p:txBody>
        </p:sp>
        <p:sp>
          <p:nvSpPr>
            <p:cNvPr id="6" name="ZoneTexte 23">
              <a:extLst>
                <a:ext uri="{FF2B5EF4-FFF2-40B4-BE49-F238E27FC236}">
                  <a16:creationId xmlns:a16="http://schemas.microsoft.com/office/drawing/2014/main" id="{C53A03E6-48B3-3C3D-AE10-F7C4A43AA35C}"/>
                </a:ext>
              </a:extLst>
            </p:cNvPr>
            <p:cNvSpPr txBox="1"/>
            <p:nvPr/>
          </p:nvSpPr>
          <p:spPr>
            <a:xfrm>
              <a:off x="6294584" y="4821917"/>
              <a:ext cx="2255873"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nginx:latest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~133 Mo</a:t>
              </a:r>
            </a:p>
            <a:p>
              <a:pPr marL="285750" indent="-285750">
                <a:buFont typeface="Arial" panose="020B0604020202020204" pitchFamily="34" charset="0"/>
                <a:buChar char="•"/>
              </a:pP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openjdk:11-jre-slim ~ 282 Mo</a:t>
              </a:r>
            </a:p>
          </p:txBody>
        </p:sp>
        <p:cxnSp>
          <p:nvCxnSpPr>
            <p:cNvPr id="8" name="Straight Connector 7">
              <a:extLst>
                <a:ext uri="{FF2B5EF4-FFF2-40B4-BE49-F238E27FC236}">
                  <a16:creationId xmlns:a16="http://schemas.microsoft.com/office/drawing/2014/main" id="{109185E3-5BC1-DF30-0203-3E7EE633020E}"/>
                </a:ext>
              </a:extLst>
            </p:cNvPr>
            <p:cNvCxnSpPr>
              <a:cxnSpLocks/>
            </p:cNvCxnSpPr>
            <p:nvPr/>
          </p:nvCxnSpPr>
          <p:spPr>
            <a:xfrm>
              <a:off x="6181318" y="4815847"/>
              <a:ext cx="0" cy="542937"/>
            </a:xfrm>
            <a:prstGeom prst="line">
              <a:avLst/>
            </a:prstGeom>
            <a:ln w="25400">
              <a:solidFill>
                <a:srgbClr val="0DD5E0"/>
              </a:solidFill>
            </a:ln>
          </p:spPr>
          <p:style>
            <a:lnRef idx="1">
              <a:schemeClr val="accent1"/>
            </a:lnRef>
            <a:fillRef idx="0">
              <a:schemeClr val="accent1"/>
            </a:fillRef>
            <a:effectRef idx="0">
              <a:schemeClr val="accent1"/>
            </a:effectRef>
            <a:fontRef idx="minor">
              <a:schemeClr val="tx1"/>
            </a:fontRef>
          </p:style>
        </p:cxnSp>
        <p:pic>
          <p:nvPicPr>
            <p:cNvPr id="11" name="Picture 2" descr="Information on Microsoft Windows 11 22H2">
              <a:extLst>
                <a:ext uri="{FF2B5EF4-FFF2-40B4-BE49-F238E27FC236}">
                  <a16:creationId xmlns:a16="http://schemas.microsoft.com/office/drawing/2014/main" id="{7AF80FD5-0A0F-A27E-C04A-6DEC8F0B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775" y="4871112"/>
              <a:ext cx="438396" cy="4383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274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2019/03/27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1st version de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902824"/>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System Interface</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 est une interface système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faire tourner WASM en dehors du web</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90C5FE5D-3067-0853-B5B1-8A9421E5C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5" y="2534854"/>
            <a:ext cx="7671523" cy="3148313"/>
          </a:xfrm>
          <a:prstGeom prst="rect">
            <a:avLst/>
          </a:prstGeom>
        </p:spPr>
      </p:pic>
      <p:sp>
        <p:nvSpPr>
          <p:cNvPr id="4" name="ZoneTexte 23">
            <a:extLst>
              <a:ext uri="{FF2B5EF4-FFF2-40B4-BE49-F238E27FC236}">
                <a16:creationId xmlns:a16="http://schemas.microsoft.com/office/drawing/2014/main" id="{2A24DEFC-66E4-DCD5-C8FA-5F5884D26DC0}"/>
              </a:ext>
            </a:extLst>
          </p:cNvPr>
          <p:cNvSpPr txBox="1"/>
          <p:nvPr/>
        </p:nvSpPr>
        <p:spPr>
          <a:xfrm>
            <a:off x="8086717" y="2534854"/>
            <a:ext cx="3786638" cy="337715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Plus de moteur javascript de disponible, les WASM runtimes doivent utiliser des interfaces, comme WASI, 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communiquer avec le monde extérieur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149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Histoire de 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3217762" y="1134319"/>
            <a:ext cx="8380071" cy="215289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si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initié par la W3C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c'est surtout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Mozilla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participé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l'évolution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côté browser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(avec Firefox)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y a 2 ans (~2020), grosse vague de licenciement chez Mozilla, toute l'équipe WASM a pris la porte, MAIS a été reprise telle quelle chez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Mozilla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poussait surtout WASM sur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navigateur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edge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computing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côté backend)</a:t>
            </a:r>
          </a:p>
        </p:txBody>
      </p:sp>
      <p:pic>
        <p:nvPicPr>
          <p:cNvPr id="2050" name="Picture 2" descr="Light Bulb on Microsoft Windows 11 22H2">
            <a:extLst>
              <a:ext uri="{FF2B5EF4-FFF2-40B4-BE49-F238E27FC236}">
                <a16:creationId xmlns:a16="http://schemas.microsoft.com/office/drawing/2014/main" id="{718E7CFF-4E02-1F4A-4C08-8B46F897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673" y="1526412"/>
            <a:ext cx="11430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42617AC-EE33-F566-1744-D4D8A4DD2181}"/>
              </a:ext>
            </a:extLst>
          </p:cNvPr>
          <p:cNvGrpSpPr/>
          <p:nvPr/>
        </p:nvGrpSpPr>
        <p:grpSpPr>
          <a:xfrm>
            <a:off x="382297" y="3634231"/>
            <a:ext cx="11344964" cy="1999630"/>
            <a:chOff x="382297" y="3634231"/>
            <a:chExt cx="11344964" cy="1999630"/>
          </a:xfrm>
        </p:grpSpPr>
        <p:grpSp>
          <p:nvGrpSpPr>
            <p:cNvPr id="8" name="Group 7">
              <a:extLst>
                <a:ext uri="{FF2B5EF4-FFF2-40B4-BE49-F238E27FC236}">
                  <a16:creationId xmlns:a16="http://schemas.microsoft.com/office/drawing/2014/main" id="{755A8EC2-AD92-9C83-4B39-46BC3E864DD3}"/>
                </a:ext>
              </a:extLst>
            </p:cNvPr>
            <p:cNvGrpSpPr/>
            <p:nvPr/>
          </p:nvGrpSpPr>
          <p:grpSpPr>
            <a:xfrm rot="20914131">
              <a:off x="382297" y="3993938"/>
              <a:ext cx="4893031" cy="1639923"/>
              <a:chOff x="1664161" y="3837490"/>
              <a:chExt cx="5229225" cy="1752600"/>
            </a:xfrm>
          </p:grpSpPr>
          <p:pic>
            <p:nvPicPr>
              <p:cNvPr id="5" name="Picture 4" descr="Graphical user interface, text, application&#10;&#10;Description automatically generated">
                <a:extLst>
                  <a:ext uri="{FF2B5EF4-FFF2-40B4-BE49-F238E27FC236}">
                    <a16:creationId xmlns:a16="http://schemas.microsoft.com/office/drawing/2014/main" id="{BB7AED28-50C4-347E-A1B5-64421F24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161" y="3837490"/>
                <a:ext cx="5229225" cy="1752600"/>
              </a:xfrm>
              <a:prstGeom prst="rect">
                <a:avLst/>
              </a:prstGeom>
            </p:spPr>
          </p:pic>
          <p:sp>
            <p:nvSpPr>
              <p:cNvPr id="7" name="ZoneTexte 23">
                <a:extLst>
                  <a:ext uri="{FF2B5EF4-FFF2-40B4-BE49-F238E27FC236}">
                    <a16:creationId xmlns:a16="http://schemas.microsoft.com/office/drawing/2014/main" id="{479AC369-0D6D-4E36-D40C-F4DDF3517EE0}"/>
                  </a:ext>
                </a:extLst>
              </p:cNvPr>
              <p:cNvSpPr txBox="1"/>
              <p:nvPr/>
            </p:nvSpPr>
            <p:spPr>
              <a:xfrm>
                <a:off x="4278773" y="3976386"/>
                <a:ext cx="1757030" cy="338554"/>
              </a:xfrm>
              <a:prstGeom prst="rect">
                <a:avLst/>
              </a:prstGeom>
              <a:noFill/>
            </p:spPr>
            <p:txBody>
              <a:bodyPr wrap="square" rtlCol="0">
                <a:spAutoFit/>
              </a:bodyPr>
              <a:lstStyle/>
              <a:p>
                <a:pPr algn="ct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sp>
          <p:nvSpPr>
            <p:cNvPr id="9" name="Arrow: Right 8">
              <a:extLst>
                <a:ext uri="{FF2B5EF4-FFF2-40B4-BE49-F238E27FC236}">
                  <a16:creationId xmlns:a16="http://schemas.microsoft.com/office/drawing/2014/main" id="{5BA9A838-A553-BF85-0729-CC17C072350F}"/>
                </a:ext>
              </a:extLst>
            </p:cNvPr>
            <p:cNvSpPr/>
            <p:nvPr/>
          </p:nvSpPr>
          <p:spPr>
            <a:xfrm>
              <a:off x="5493166" y="41299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Graphical user interface, text, application&#10;&#10;Description automatically generated">
              <a:extLst>
                <a:ext uri="{FF2B5EF4-FFF2-40B4-BE49-F238E27FC236}">
                  <a16:creationId xmlns:a16="http://schemas.microsoft.com/office/drawing/2014/main" id="{82AF30E5-4CEC-BAC2-9B7D-3E2AC6317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311" y="3634231"/>
              <a:ext cx="5314950" cy="1485900"/>
            </a:xfrm>
            <a:prstGeom prst="rect">
              <a:avLst/>
            </a:prstGeom>
          </p:spPr>
        </p:pic>
        <p:sp>
          <p:nvSpPr>
            <p:cNvPr id="13" name="ZoneTexte 23">
              <a:extLst>
                <a:ext uri="{FF2B5EF4-FFF2-40B4-BE49-F238E27FC236}">
                  <a16:creationId xmlns:a16="http://schemas.microsoft.com/office/drawing/2014/main" id="{E1DBF67D-E67E-1734-0B1D-E4B5E3FCE758}"/>
                </a:ext>
              </a:extLst>
            </p:cNvPr>
            <p:cNvSpPr txBox="1"/>
            <p:nvPr/>
          </p:nvSpPr>
          <p:spPr>
            <a:xfrm>
              <a:off x="6211748" y="5220569"/>
              <a:ext cx="4066572"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Réponse dans la foulée de Solomon…</a:t>
              </a:r>
            </a:p>
          </p:txBody>
        </p:sp>
      </p:grpSp>
      <p:sp>
        <p:nvSpPr>
          <p:cNvPr id="2" name="Rectangle 1">
            <a:extLst>
              <a:ext uri="{FF2B5EF4-FFF2-40B4-BE49-F238E27FC236}">
                <a16:creationId xmlns:a16="http://schemas.microsoft.com/office/drawing/2014/main" id="{C1C2CACA-2F8E-C087-3203-603BFC905802}"/>
              </a:ext>
            </a:extLst>
          </p:cNvPr>
          <p:cNvSpPr/>
          <p:nvPr/>
        </p:nvSpPr>
        <p:spPr>
          <a:xfrm>
            <a:off x="6491235" y="4300695"/>
            <a:ext cx="5144756" cy="200967"/>
          </a:xfrm>
          <a:prstGeom prst="rect">
            <a:avLst/>
          </a:prstGeom>
          <a:solidFill>
            <a:srgbClr val="FFFF00">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6C593A7-62D7-7C67-AF70-916868363022}"/>
              </a:ext>
            </a:extLst>
          </p:cNvPr>
          <p:cNvSpPr/>
          <p:nvPr/>
        </p:nvSpPr>
        <p:spPr>
          <a:xfrm>
            <a:off x="6491235" y="4509446"/>
            <a:ext cx="597877" cy="200967"/>
          </a:xfrm>
          <a:prstGeom prst="rect">
            <a:avLst/>
          </a:prstGeom>
          <a:solidFill>
            <a:srgbClr val="FFFF00">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2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28411"/>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conteneur ?</a:t>
            </a:r>
          </a:p>
        </p:txBody>
      </p:sp>
      <p:grpSp>
        <p:nvGrpSpPr>
          <p:cNvPr id="33" name="Group 32">
            <a:extLst>
              <a:ext uri="{FF2B5EF4-FFF2-40B4-BE49-F238E27FC236}">
                <a16:creationId xmlns:a16="http://schemas.microsoft.com/office/drawing/2014/main" id="{2C4A4A51-2AB5-57E3-23A5-3C123D730C01}"/>
              </a:ext>
            </a:extLst>
          </p:cNvPr>
          <p:cNvGrpSpPr/>
          <p:nvPr/>
        </p:nvGrpSpPr>
        <p:grpSpPr>
          <a:xfrm>
            <a:off x="2137637" y="4703468"/>
            <a:ext cx="9078397" cy="1246495"/>
            <a:chOff x="2137637" y="4703468"/>
            <a:chExt cx="9078397" cy="1246495"/>
          </a:xfrm>
        </p:grpSpPr>
        <p:sp>
          <p:nvSpPr>
            <p:cNvPr id="5" name="ZoneTexte 2">
              <a:extLst>
                <a:ext uri="{FF2B5EF4-FFF2-40B4-BE49-F238E27FC236}">
                  <a16:creationId xmlns:a16="http://schemas.microsoft.com/office/drawing/2014/main" id="{29ACAC99-CC87-B3C5-67D0-53F40D3EE9A8}"/>
                </a:ext>
              </a:extLst>
            </p:cNvPr>
            <p:cNvSpPr txBox="1"/>
            <p:nvPr/>
          </p:nvSpPr>
          <p:spPr>
            <a:xfrm>
              <a:off x="21376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Conteneur</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5632744" y="4703468"/>
              <a:ext cx="5583290" cy="1246495"/>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Groupe de processus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isolés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reste du système (host) par certains moyens techniques.</a:t>
              </a:r>
            </a:p>
          </p:txBody>
        </p:sp>
        <p:sp>
          <p:nvSpPr>
            <p:cNvPr id="8" name="ZoneTexte 2">
              <a:extLst>
                <a:ext uri="{FF2B5EF4-FFF2-40B4-BE49-F238E27FC236}">
                  <a16:creationId xmlns:a16="http://schemas.microsoft.com/office/drawing/2014/main" id="{B867217A-B4A1-4C6D-FC82-1079C60FBC46}"/>
                </a:ext>
              </a:extLst>
            </p:cNvPr>
            <p:cNvSpPr txBox="1"/>
            <p:nvPr/>
          </p:nvSpPr>
          <p:spPr>
            <a:xfrm>
              <a:off x="3858445" y="4895828"/>
              <a:ext cx="177429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2" name="Group 31">
            <a:extLst>
              <a:ext uri="{FF2B5EF4-FFF2-40B4-BE49-F238E27FC236}">
                <a16:creationId xmlns:a16="http://schemas.microsoft.com/office/drawing/2014/main" id="{5B34B9BA-A590-3DBB-C2B7-0A7B3A1173D6}"/>
              </a:ext>
            </a:extLst>
          </p:cNvPr>
          <p:cNvGrpSpPr/>
          <p:nvPr/>
        </p:nvGrpSpPr>
        <p:grpSpPr>
          <a:xfrm>
            <a:off x="5189851" y="1244954"/>
            <a:ext cx="3104104" cy="3122239"/>
            <a:chOff x="5189851" y="1196508"/>
            <a:chExt cx="3104104" cy="3122239"/>
          </a:xfrm>
        </p:grpSpPr>
        <p:pic>
          <p:nvPicPr>
            <p:cNvPr id="31" name="Picture 30" descr="Icon&#10;&#10;Description automatically generated">
              <a:extLst>
                <a:ext uri="{FF2B5EF4-FFF2-40B4-BE49-F238E27FC236}">
                  <a16:creationId xmlns:a16="http://schemas.microsoft.com/office/drawing/2014/main" id="{55CD0C4D-8DE3-73EC-1B97-D1ACCD96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1" y="1196508"/>
              <a:ext cx="3104104" cy="3122239"/>
            </a:xfrm>
            <a:prstGeom prst="rect">
              <a:avLst/>
            </a:prstGeom>
          </p:spPr>
        </p:pic>
        <p:sp>
          <p:nvSpPr>
            <p:cNvPr id="25" name="ZoneTexte 16">
              <a:extLst>
                <a:ext uri="{FF2B5EF4-FFF2-40B4-BE49-F238E27FC236}">
                  <a16:creationId xmlns:a16="http://schemas.microsoft.com/office/drawing/2014/main" id="{D6DA4723-3730-CBCF-621B-919C857B65D2}"/>
                </a:ext>
              </a:extLst>
            </p:cNvPr>
            <p:cNvSpPr txBox="1"/>
            <p:nvPr/>
          </p:nvSpPr>
          <p:spPr>
            <a:xfrm>
              <a:off x="6449245" y="2371604"/>
              <a:ext cx="1362516" cy="923330"/>
            </a:xfrm>
            <a:prstGeom prst="rect">
              <a:avLst/>
            </a:prstGeom>
            <a:noFill/>
          </p:spPr>
          <p:txBody>
            <a:bodyPr wrap="square" rtlCol="0">
              <a:spAutoFit/>
            </a:bodyPr>
            <a:lstStyle/>
            <a:p>
              <a:r>
                <a:rPr lang="fr-FR" sz="54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42600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Engouement pour</a:t>
            </a:r>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19"/>
            <a:ext cx="9647157" cy="4980103"/>
          </a:xfrm>
          <a:prstGeom prst="rect">
            <a:avLst/>
          </a:prstGeom>
          <a:noFill/>
        </p:spPr>
        <p:txBody>
          <a:bodyPr wrap="square" rtlCol="0">
            <a:noAutofit/>
          </a:bodyPr>
          <a:lstStyle/>
          <a:p>
            <a:pPr lvl="1"/>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Figma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des plus gros utilisateurs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lvl="1"/>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Google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Earth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maintenant présent sur tous les navigateurs grâce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CDN ayant massif recours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des raisons de performance</a:t>
            </a: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GitHub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GitHub Actions</a:t>
            </a: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Slack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traitements lourds de chiffrement et de compression</a:t>
            </a: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1"/>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Dropbox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améliorer les performances de son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viewer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navigateur </a:t>
            </a:r>
          </a:p>
        </p:txBody>
      </p:sp>
      <p:pic>
        <p:nvPicPr>
          <p:cNvPr id="3" name="Picture 2" descr="A picture containing icon&#10;&#10;Description automatically generated">
            <a:extLst>
              <a:ext uri="{FF2B5EF4-FFF2-40B4-BE49-F238E27FC236}">
                <a16:creationId xmlns:a16="http://schemas.microsoft.com/office/drawing/2014/main" id="{80B98BA5-9886-E494-22B1-FAA390CE0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676" y="1134319"/>
            <a:ext cx="374833" cy="374833"/>
          </a:xfrm>
          <a:prstGeom prst="rect">
            <a:avLst/>
          </a:prstGeom>
        </p:spPr>
      </p:pic>
      <p:pic>
        <p:nvPicPr>
          <p:cNvPr id="5" name="Picture 4" descr="Icon&#10;&#10;Description automatically generated">
            <a:extLst>
              <a:ext uri="{FF2B5EF4-FFF2-40B4-BE49-F238E27FC236}">
                <a16:creationId xmlns:a16="http://schemas.microsoft.com/office/drawing/2014/main" id="{2FD474BC-5310-2254-5BBE-0C9827ED0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058" y="1861265"/>
            <a:ext cx="374833" cy="374833"/>
          </a:xfrm>
          <a:prstGeom prst="rect">
            <a:avLst/>
          </a:prstGeom>
        </p:spPr>
      </p:pic>
      <p:pic>
        <p:nvPicPr>
          <p:cNvPr id="8" name="Picture 7" descr="Logo&#10;&#10;Description automatically generated">
            <a:extLst>
              <a:ext uri="{FF2B5EF4-FFF2-40B4-BE49-F238E27FC236}">
                <a16:creationId xmlns:a16="http://schemas.microsoft.com/office/drawing/2014/main" id="{BDEBBCA7-20F5-67EF-4671-D68C7BE1C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9679" y="2583119"/>
            <a:ext cx="374833" cy="374833"/>
          </a:xfrm>
          <a:prstGeom prst="rect">
            <a:avLst/>
          </a:prstGeom>
        </p:spPr>
      </p:pic>
      <p:pic>
        <p:nvPicPr>
          <p:cNvPr id="11" name="Picture 10" descr="Icon&#10;&#10;Description automatically generated">
            <a:extLst>
              <a:ext uri="{FF2B5EF4-FFF2-40B4-BE49-F238E27FC236}">
                <a16:creationId xmlns:a16="http://schemas.microsoft.com/office/drawing/2014/main" id="{355DD58C-1200-FB8B-D160-2E190509B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1350" y="3275212"/>
            <a:ext cx="383162" cy="374833"/>
          </a:xfrm>
          <a:prstGeom prst="rect">
            <a:avLst/>
          </a:prstGeom>
        </p:spPr>
      </p:pic>
      <p:pic>
        <p:nvPicPr>
          <p:cNvPr id="13" name="Picture 12" descr="Logo, company name&#10;&#10;Description automatically generated">
            <a:extLst>
              <a:ext uri="{FF2B5EF4-FFF2-40B4-BE49-F238E27FC236}">
                <a16:creationId xmlns:a16="http://schemas.microsoft.com/office/drawing/2014/main" id="{F934D59B-9DBB-831F-DCA7-31EBA19FD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3057" y="4014947"/>
            <a:ext cx="374833" cy="374833"/>
          </a:xfrm>
          <a:prstGeom prst="rect">
            <a:avLst/>
          </a:prstGeom>
        </p:spPr>
      </p:pic>
      <p:pic>
        <p:nvPicPr>
          <p:cNvPr id="15" name="Picture 14" descr="A close-up of a logo&#10;&#10;Description automatically generated with low confidence">
            <a:extLst>
              <a:ext uri="{FF2B5EF4-FFF2-40B4-BE49-F238E27FC236}">
                <a16:creationId xmlns:a16="http://schemas.microsoft.com/office/drawing/2014/main" id="{DA52AD8F-3CA8-D801-118D-3F947D61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66" y="4877267"/>
            <a:ext cx="402946" cy="374833"/>
          </a:xfrm>
          <a:prstGeom prst="rect">
            <a:avLst/>
          </a:prstGeom>
        </p:spPr>
      </p:pic>
    </p:spTree>
    <p:extLst>
      <p:ext uri="{BB962C8B-B14F-4D97-AF65-F5344CB8AC3E}">
        <p14:creationId xmlns:p14="http://schemas.microsoft.com/office/powerpoint/2010/main" val="1244176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218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2AE5F644-BC18-5B8F-53B0-80234280AC89}"/>
              </a:ext>
            </a:extLst>
          </p:cNvPr>
          <p:cNvGrpSpPr/>
          <p:nvPr/>
        </p:nvGrpSpPr>
        <p:grpSpPr>
          <a:xfrm>
            <a:off x="3541853" y="3345083"/>
            <a:ext cx="8113977" cy="1944547"/>
            <a:chOff x="3541853" y="3345083"/>
            <a:chExt cx="8113977" cy="1944547"/>
          </a:xfrm>
        </p:grpSpPr>
        <p:sp>
          <p:nvSpPr>
            <p:cNvPr id="8" name="Rectangle: Rounded Corners 7">
              <a:extLst>
                <a:ext uri="{FF2B5EF4-FFF2-40B4-BE49-F238E27FC236}">
                  <a16:creationId xmlns:a16="http://schemas.microsoft.com/office/drawing/2014/main" id="{BF6AA550-26C1-2460-F805-0413E1BA1477}"/>
                </a:ext>
              </a:extLst>
            </p:cNvPr>
            <p:cNvSpPr/>
            <p:nvPr/>
          </p:nvSpPr>
          <p:spPr>
            <a:xfrm>
              <a:off x="8360570" y="3345083"/>
              <a:ext cx="3295260" cy="1944547"/>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930FFCB8-8969-2378-DBE4-9AAF2F9FBC50}"/>
                </a:ext>
              </a:extLst>
            </p:cNvPr>
            <p:cNvSpPr txBox="1"/>
            <p:nvPr/>
          </p:nvSpPr>
          <p:spPr>
            <a:xfrm>
              <a:off x="8509323" y="3416260"/>
              <a:ext cx="3030757" cy="1815882"/>
            </a:xfrm>
            <a:prstGeom prst="rect">
              <a:avLst/>
            </a:prstGeom>
            <a:noFill/>
          </p:spPr>
          <p:txBody>
            <a:bodyPr wrap="square" rtlCol="0">
              <a:sp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élément logiciel permettant la communication entre des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runtimes et des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de communiquer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résoud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problèmes d’intégration)</a:t>
              </a:r>
            </a:p>
          </p:txBody>
        </p:sp>
        <p:sp>
          <p:nvSpPr>
            <p:cNvPr id="12" name="Arrow: Right 11">
              <a:extLst>
                <a:ext uri="{FF2B5EF4-FFF2-40B4-BE49-F238E27FC236}">
                  <a16:creationId xmlns:a16="http://schemas.microsoft.com/office/drawing/2014/main" id="{AA37068B-6A6B-41B9-FE17-4EB459F59071}"/>
                </a:ext>
              </a:extLst>
            </p:cNvPr>
            <p:cNvSpPr/>
            <p:nvPr/>
          </p:nvSpPr>
          <p:spPr>
            <a:xfrm rot="11540863">
              <a:off x="7579434" y="3569565"/>
              <a:ext cx="613603" cy="137695"/>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Arrow: Right 1">
              <a:extLst>
                <a:ext uri="{FF2B5EF4-FFF2-40B4-BE49-F238E27FC236}">
                  <a16:creationId xmlns:a16="http://schemas.microsoft.com/office/drawing/2014/main" id="{DEBDD637-D5CC-8136-0A3E-D7F3665424F7}"/>
                </a:ext>
              </a:extLst>
            </p:cNvPr>
            <p:cNvSpPr/>
            <p:nvPr/>
          </p:nvSpPr>
          <p:spPr>
            <a:xfrm rot="10800000">
              <a:off x="5614496" y="3658844"/>
              <a:ext cx="2586166"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FC036F34-074F-F327-E080-60B91F997823}"/>
                </a:ext>
              </a:extLst>
            </p:cNvPr>
            <p:cNvSpPr/>
            <p:nvPr/>
          </p:nvSpPr>
          <p:spPr>
            <a:xfrm rot="10800000" flipV="1">
              <a:off x="3541853" y="3811797"/>
              <a:ext cx="4669964"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104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6979C4ED-F462-A8D4-2371-70F225A02137}"/>
              </a:ext>
            </a:extLst>
          </p:cNvPr>
          <p:cNvCxnSpPr>
            <a:cxnSpLocks/>
          </p:cNvCxnSpPr>
          <p:nvPr/>
        </p:nvCxnSpPr>
        <p:spPr>
          <a:xfrm flipV="1">
            <a:off x="2718858" y="3327022"/>
            <a:ext cx="2173385" cy="1364248"/>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78CE1B-1AAF-A4BB-E5C3-BE44B987795C}"/>
              </a:ext>
            </a:extLst>
          </p:cNvPr>
          <p:cNvCxnSpPr>
            <a:cxnSpLocks/>
          </p:cNvCxnSpPr>
          <p:nvPr/>
        </p:nvCxnSpPr>
        <p:spPr>
          <a:xfrm>
            <a:off x="4892243" y="3327022"/>
            <a:ext cx="2952040" cy="964042"/>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8F204A-1BB7-67E9-7D1C-9224CB7421FC}"/>
              </a:ext>
            </a:extLst>
          </p:cNvPr>
          <p:cNvCxnSpPr>
            <a:cxnSpLocks/>
          </p:cNvCxnSpPr>
          <p:nvPr/>
        </p:nvCxnSpPr>
        <p:spPr>
          <a:xfrm flipV="1">
            <a:off x="7844283" y="2851884"/>
            <a:ext cx="2582676" cy="1439180"/>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Réflexion globale sur toute cette évolution</a:t>
            </a:r>
          </a:p>
        </p:txBody>
      </p:sp>
      <p:grpSp>
        <p:nvGrpSpPr>
          <p:cNvPr id="70" name="Group 69">
            <a:extLst>
              <a:ext uri="{FF2B5EF4-FFF2-40B4-BE49-F238E27FC236}">
                <a16:creationId xmlns:a16="http://schemas.microsoft.com/office/drawing/2014/main" id="{55258FA3-CE47-3083-B3AB-BCAB35503BBA}"/>
              </a:ext>
            </a:extLst>
          </p:cNvPr>
          <p:cNvGrpSpPr/>
          <p:nvPr/>
        </p:nvGrpSpPr>
        <p:grpSpPr>
          <a:xfrm>
            <a:off x="2310543" y="4291064"/>
            <a:ext cx="816630" cy="800413"/>
            <a:chOff x="3574927" y="3733500"/>
            <a:chExt cx="816630" cy="800413"/>
          </a:xfrm>
        </p:grpSpPr>
        <p:sp>
          <p:nvSpPr>
            <p:cNvPr id="59" name="Ovale">
              <a:extLst>
                <a:ext uri="{FF2B5EF4-FFF2-40B4-BE49-F238E27FC236}">
                  <a16:creationId xmlns:a16="http://schemas.microsoft.com/office/drawing/2014/main" id="{E5AB3947-3675-9FA4-D9DF-734D145345A1}"/>
                </a:ext>
              </a:extLst>
            </p:cNvPr>
            <p:cNvSpPr/>
            <p:nvPr/>
          </p:nvSpPr>
          <p:spPr>
            <a:xfrm>
              <a:off x="3574927" y="3733500"/>
              <a:ext cx="816630" cy="800413"/>
            </a:xfrm>
            <a:prstGeom prst="ellipse">
              <a:avLst/>
            </a:prstGeom>
            <a:solidFill>
              <a:srgbClr val="0DD5E0"/>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latin typeface="Montserrat" panose="00000500000000000000" pitchFamily="2" charset="0"/>
              </a:endParaRPr>
            </a:p>
          </p:txBody>
        </p:sp>
        <p:sp>
          <p:nvSpPr>
            <p:cNvPr id="60" name="01">
              <a:extLst>
                <a:ext uri="{FF2B5EF4-FFF2-40B4-BE49-F238E27FC236}">
                  <a16:creationId xmlns:a16="http://schemas.microsoft.com/office/drawing/2014/main" id="{B41881D7-7C1A-BF9E-8E24-8EE55BFE5263}"/>
                </a:ext>
              </a:extLst>
            </p:cNvPr>
            <p:cNvSpPr txBox="1"/>
            <p:nvPr/>
          </p:nvSpPr>
          <p:spPr>
            <a:xfrm>
              <a:off x="3687363" y="3775636"/>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0</a:t>
              </a:r>
              <a:endParaRPr sz="3600" dirty="0">
                <a:latin typeface="Berkshire Swash" panose="02000505000000020003" pitchFamily="2" charset="0"/>
              </a:endParaRPr>
            </a:p>
          </p:txBody>
        </p:sp>
      </p:grpSp>
      <p:grpSp>
        <p:nvGrpSpPr>
          <p:cNvPr id="71" name="Group 70">
            <a:extLst>
              <a:ext uri="{FF2B5EF4-FFF2-40B4-BE49-F238E27FC236}">
                <a16:creationId xmlns:a16="http://schemas.microsoft.com/office/drawing/2014/main" id="{7D2D6281-C301-0F69-4669-06D028D8976E}"/>
              </a:ext>
            </a:extLst>
          </p:cNvPr>
          <p:cNvGrpSpPr/>
          <p:nvPr/>
        </p:nvGrpSpPr>
        <p:grpSpPr>
          <a:xfrm>
            <a:off x="4483931" y="2926816"/>
            <a:ext cx="816630" cy="800413"/>
            <a:chOff x="5642426" y="2309353"/>
            <a:chExt cx="816630" cy="800413"/>
          </a:xfrm>
        </p:grpSpPr>
        <p:sp>
          <p:nvSpPr>
            <p:cNvPr id="62" name="Ovale">
              <a:extLst>
                <a:ext uri="{FF2B5EF4-FFF2-40B4-BE49-F238E27FC236}">
                  <a16:creationId xmlns:a16="http://schemas.microsoft.com/office/drawing/2014/main" id="{31376A14-6E3D-7751-AAB4-093C443F1A91}"/>
                </a:ext>
              </a:extLst>
            </p:cNvPr>
            <p:cNvSpPr/>
            <p:nvPr/>
          </p:nvSpPr>
          <p:spPr>
            <a:xfrm>
              <a:off x="5642426" y="2309353"/>
              <a:ext cx="816630" cy="800413"/>
            </a:xfrm>
            <a:prstGeom prst="ellipse">
              <a:avLst/>
            </a:prstGeom>
            <a:solidFill>
              <a:srgbClr val="F88224"/>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63" name="01">
              <a:extLst>
                <a:ext uri="{FF2B5EF4-FFF2-40B4-BE49-F238E27FC236}">
                  <a16:creationId xmlns:a16="http://schemas.microsoft.com/office/drawing/2014/main" id="{B21C3016-1C93-FCF0-3BC4-46A02F1E8195}"/>
                </a:ext>
              </a:extLst>
            </p:cNvPr>
            <p:cNvSpPr txBox="1"/>
            <p:nvPr/>
          </p:nvSpPr>
          <p:spPr>
            <a:xfrm>
              <a:off x="5762016" y="2343743"/>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1</a:t>
              </a:r>
              <a:endParaRPr sz="3600" dirty="0">
                <a:latin typeface="Berkshire Swash" panose="02000505000000020003" pitchFamily="2" charset="0"/>
              </a:endParaRPr>
            </a:p>
          </p:txBody>
        </p:sp>
      </p:grpSp>
      <p:grpSp>
        <p:nvGrpSpPr>
          <p:cNvPr id="72" name="Group 71">
            <a:extLst>
              <a:ext uri="{FF2B5EF4-FFF2-40B4-BE49-F238E27FC236}">
                <a16:creationId xmlns:a16="http://schemas.microsoft.com/office/drawing/2014/main" id="{7305220E-1ECA-8811-F311-24216AE62943}"/>
              </a:ext>
            </a:extLst>
          </p:cNvPr>
          <p:cNvGrpSpPr/>
          <p:nvPr/>
        </p:nvGrpSpPr>
        <p:grpSpPr>
          <a:xfrm>
            <a:off x="7435968" y="3823298"/>
            <a:ext cx="816630" cy="800413"/>
            <a:chOff x="7471137" y="3803203"/>
            <a:chExt cx="816630" cy="800413"/>
          </a:xfrm>
        </p:grpSpPr>
        <p:sp>
          <p:nvSpPr>
            <p:cNvPr id="65" name="Ovale">
              <a:extLst>
                <a:ext uri="{FF2B5EF4-FFF2-40B4-BE49-F238E27FC236}">
                  <a16:creationId xmlns:a16="http://schemas.microsoft.com/office/drawing/2014/main" id="{54733B1A-B1BC-D1CE-814D-A6C7469A92E8}"/>
                </a:ext>
              </a:extLst>
            </p:cNvPr>
            <p:cNvSpPr/>
            <p:nvPr/>
          </p:nvSpPr>
          <p:spPr>
            <a:xfrm>
              <a:off x="7471137" y="3803203"/>
              <a:ext cx="816630" cy="800413"/>
            </a:xfrm>
            <a:prstGeom prst="ellipse">
              <a:avLst/>
            </a:prstGeom>
            <a:solidFill>
              <a:srgbClr val="E00D86"/>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66" name="01">
              <a:extLst>
                <a:ext uri="{FF2B5EF4-FFF2-40B4-BE49-F238E27FC236}">
                  <a16:creationId xmlns:a16="http://schemas.microsoft.com/office/drawing/2014/main" id="{B09BF488-D4A7-A519-AFE3-5886A1C2B070}"/>
                </a:ext>
              </a:extLst>
            </p:cNvPr>
            <p:cNvSpPr txBox="1"/>
            <p:nvPr/>
          </p:nvSpPr>
          <p:spPr>
            <a:xfrm>
              <a:off x="7591453" y="3839383"/>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2</a:t>
              </a:r>
              <a:endParaRPr sz="3600" dirty="0">
                <a:latin typeface="Berkshire Swash" panose="02000505000000020003" pitchFamily="2" charset="0"/>
              </a:endParaRPr>
            </a:p>
          </p:txBody>
        </p:sp>
      </p:grpSp>
      <p:grpSp>
        <p:nvGrpSpPr>
          <p:cNvPr id="73" name="Group 72">
            <a:extLst>
              <a:ext uri="{FF2B5EF4-FFF2-40B4-BE49-F238E27FC236}">
                <a16:creationId xmlns:a16="http://schemas.microsoft.com/office/drawing/2014/main" id="{93979925-0B1E-8B89-547D-8324FAA11142}"/>
              </a:ext>
            </a:extLst>
          </p:cNvPr>
          <p:cNvGrpSpPr/>
          <p:nvPr/>
        </p:nvGrpSpPr>
        <p:grpSpPr>
          <a:xfrm>
            <a:off x="10018644" y="2443342"/>
            <a:ext cx="816630" cy="808749"/>
            <a:chOff x="8807217" y="2526010"/>
            <a:chExt cx="816630" cy="808749"/>
          </a:xfrm>
        </p:grpSpPr>
        <p:sp>
          <p:nvSpPr>
            <p:cNvPr id="68" name="Ovale">
              <a:extLst>
                <a:ext uri="{FF2B5EF4-FFF2-40B4-BE49-F238E27FC236}">
                  <a16:creationId xmlns:a16="http://schemas.microsoft.com/office/drawing/2014/main" id="{982BB918-4617-6E1C-4D2C-92B74C3B98CF}"/>
                </a:ext>
              </a:extLst>
            </p:cNvPr>
            <p:cNvSpPr/>
            <p:nvPr/>
          </p:nvSpPr>
          <p:spPr>
            <a:xfrm>
              <a:off x="8807217" y="2534346"/>
              <a:ext cx="816630" cy="800413"/>
            </a:xfrm>
            <a:prstGeom prst="ellipse">
              <a:avLst/>
            </a:prstGeom>
            <a:solidFill>
              <a:srgbClr val="6D7AFF"/>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69" name="01">
              <a:extLst>
                <a:ext uri="{FF2B5EF4-FFF2-40B4-BE49-F238E27FC236}">
                  <a16:creationId xmlns:a16="http://schemas.microsoft.com/office/drawing/2014/main" id="{D7A6209C-59CC-C4F6-9EDF-6B2F18626CFD}"/>
                </a:ext>
              </a:extLst>
            </p:cNvPr>
            <p:cNvSpPr txBox="1"/>
            <p:nvPr/>
          </p:nvSpPr>
          <p:spPr>
            <a:xfrm>
              <a:off x="8916761" y="2526010"/>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3</a:t>
              </a:r>
              <a:endParaRPr sz="3600" dirty="0">
                <a:latin typeface="Berkshire Swash" panose="02000505000000020003" pitchFamily="2" charset="0"/>
              </a:endParaRPr>
            </a:p>
          </p:txBody>
        </p:sp>
      </p:grpSp>
      <p:sp>
        <p:nvSpPr>
          <p:cNvPr id="74" name="ZoneTexte 23">
            <a:extLst>
              <a:ext uri="{FF2B5EF4-FFF2-40B4-BE49-F238E27FC236}">
                <a16:creationId xmlns:a16="http://schemas.microsoft.com/office/drawing/2014/main" id="{31C46216-3859-FE37-0451-08D6E9930D46}"/>
              </a:ext>
            </a:extLst>
          </p:cNvPr>
          <p:cNvSpPr txBox="1"/>
          <p:nvPr/>
        </p:nvSpPr>
        <p:spPr>
          <a:xfrm>
            <a:off x="1331927" y="5652480"/>
            <a:ext cx="2189825" cy="553819"/>
          </a:xfrm>
          <a:prstGeom prst="rect">
            <a:avLst/>
          </a:prstGeom>
          <a:noFill/>
        </p:spPr>
        <p:txBody>
          <a:bodyPr wrap="square" rtlCol="0">
            <a:no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Il y a un besoin mais rien n’existe encore…</a:t>
            </a:r>
            <a:endPar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ZoneTexte 23">
            <a:extLst>
              <a:ext uri="{FF2B5EF4-FFF2-40B4-BE49-F238E27FC236}">
                <a16:creationId xmlns:a16="http://schemas.microsoft.com/office/drawing/2014/main" id="{DAAA55DB-BC4F-1B35-19E2-F7947B80D877}"/>
              </a:ext>
            </a:extLst>
          </p:cNvPr>
          <p:cNvSpPr txBox="1"/>
          <p:nvPr/>
        </p:nvSpPr>
        <p:spPr>
          <a:xfrm>
            <a:off x="1229189" y="5228645"/>
            <a:ext cx="2189825" cy="440279"/>
          </a:xfrm>
          <a:prstGeom prst="rect">
            <a:avLst/>
          </a:prstGeom>
          <a:noFill/>
        </p:spPr>
        <p:txBody>
          <a:bodyPr wrap="square" rtlCol="0">
            <a:noAutofit/>
          </a:bodyPr>
          <a:lstStyle/>
          <a:p>
            <a:pPr algn="ct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Pas d’outils </a:t>
            </a:r>
            <a:endPar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6" name="ZoneTexte 23">
            <a:extLst>
              <a:ext uri="{FF2B5EF4-FFF2-40B4-BE49-F238E27FC236}">
                <a16:creationId xmlns:a16="http://schemas.microsoft.com/office/drawing/2014/main" id="{A0EE4004-B1ED-6BE1-78F1-5524DA0AFCDF}"/>
              </a:ext>
            </a:extLst>
          </p:cNvPr>
          <p:cNvSpPr txBox="1"/>
          <p:nvPr/>
        </p:nvSpPr>
        <p:spPr>
          <a:xfrm>
            <a:off x="3419014" y="2107084"/>
            <a:ext cx="3212546" cy="553819"/>
          </a:xfrm>
          <a:prstGeom prst="rect">
            <a:avLst/>
          </a:prstGeom>
          <a:noFill/>
        </p:spPr>
        <p:txBody>
          <a:bodyPr wrap="square" rtlCol="0">
            <a:no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outils requis ont été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créés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namespaces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cgroups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LXC, etc.), MAIS leur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utilisation est complexe et réservée</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des experts</a:t>
            </a:r>
            <a:endPar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ZoneTexte 23">
            <a:extLst>
              <a:ext uri="{FF2B5EF4-FFF2-40B4-BE49-F238E27FC236}">
                <a16:creationId xmlns:a16="http://schemas.microsoft.com/office/drawing/2014/main" id="{A2430E43-B18F-D04A-2AEB-26F1C55A89B1}"/>
              </a:ext>
            </a:extLst>
          </p:cNvPr>
          <p:cNvSpPr txBox="1"/>
          <p:nvPr/>
        </p:nvSpPr>
        <p:spPr>
          <a:xfrm>
            <a:off x="3164900" y="1289949"/>
            <a:ext cx="3762005" cy="886010"/>
          </a:xfrm>
          <a:prstGeom prst="rect">
            <a:avLst/>
          </a:prstGeom>
          <a:noFill/>
        </p:spPr>
        <p:txBody>
          <a:bodyPr wrap="square" rtlCol="0">
            <a:noAutofit/>
          </a:bodyPr>
          <a:lstStyle/>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Outils présents, mais usage complexe</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ZoneTexte 23">
            <a:extLst>
              <a:ext uri="{FF2B5EF4-FFF2-40B4-BE49-F238E27FC236}">
                <a16:creationId xmlns:a16="http://schemas.microsoft.com/office/drawing/2014/main" id="{A90FB521-F339-76BD-7A68-FAF60A676537}"/>
              </a:ext>
            </a:extLst>
          </p:cNvPr>
          <p:cNvSpPr txBox="1"/>
          <p:nvPr/>
        </p:nvSpPr>
        <p:spPr>
          <a:xfrm>
            <a:off x="5906536" y="5372198"/>
            <a:ext cx="3483649" cy="553819"/>
          </a:xfrm>
          <a:prstGeom prst="rect">
            <a:avLst/>
          </a:prstGeom>
          <a:noFill/>
        </p:spPr>
        <p:txBody>
          <a:bodyPr wrap="square" rtlCol="0">
            <a:no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outils les plus adaptés sont </a:t>
            </a:r>
            <a:r>
              <a:rPr lang="fr-FR" sz="1000" dirty="0">
                <a:solidFill>
                  <a:srgbClr val="E00D86"/>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simplifiés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permettent d’en </a:t>
            </a:r>
            <a:r>
              <a:rPr lang="fr-FR" sz="1000" dirty="0">
                <a:solidFill>
                  <a:srgbClr val="E00D86"/>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démocratiser l’usage </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Warden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surtout Docker avec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libcontainer</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ZoneTexte 23">
            <a:extLst>
              <a:ext uri="{FF2B5EF4-FFF2-40B4-BE49-F238E27FC236}">
                <a16:creationId xmlns:a16="http://schemas.microsoft.com/office/drawing/2014/main" id="{DB74F0CF-3AE3-1B82-AEA7-4F87C59AD0C0}"/>
              </a:ext>
            </a:extLst>
          </p:cNvPr>
          <p:cNvSpPr txBox="1"/>
          <p:nvPr/>
        </p:nvSpPr>
        <p:spPr>
          <a:xfrm>
            <a:off x="5814316" y="4908135"/>
            <a:ext cx="3766787" cy="497878"/>
          </a:xfrm>
          <a:prstGeom prst="rect">
            <a:avLst/>
          </a:prstGeom>
          <a:noFill/>
        </p:spPr>
        <p:txBody>
          <a:bodyPr wrap="square" rtlCol="0">
            <a:noAutofit/>
          </a:bodyPr>
          <a:lstStyle/>
          <a:p>
            <a:pPr algn="ct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Phase de simplification</a:t>
            </a:r>
            <a:endPar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ZoneTexte 23">
            <a:extLst>
              <a:ext uri="{FF2B5EF4-FFF2-40B4-BE49-F238E27FC236}">
                <a16:creationId xmlns:a16="http://schemas.microsoft.com/office/drawing/2014/main" id="{714E6332-CFB0-C9A6-D726-F74FD29086BA}"/>
              </a:ext>
            </a:extLst>
          </p:cNvPr>
          <p:cNvSpPr txBox="1"/>
          <p:nvPr/>
        </p:nvSpPr>
        <p:spPr>
          <a:xfrm>
            <a:off x="8425544" y="1328076"/>
            <a:ext cx="3431512" cy="886010"/>
          </a:xfrm>
          <a:prstGeom prst="rect">
            <a:avLst/>
          </a:prstGeom>
          <a:noFill/>
        </p:spPr>
        <p:txBody>
          <a:bodyPr wrap="square" rtlCol="0">
            <a:no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Maintenant que l’on a des outils adaptés et simples d’usage, ces derniers sont </a:t>
            </a:r>
            <a:r>
              <a:rPr lang="fr-FR" sz="1000" dirty="0">
                <a:solidFill>
                  <a:srgbClr val="6D7AFF"/>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donnés à la communauté </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afin qu’elles se les approprient, les utilisent et les fassent évoluer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libcontainer</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qui devient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est donné à l’Open Container Initiative (OCI)</a:t>
            </a:r>
            <a:endPar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ZoneTexte 23">
            <a:extLst>
              <a:ext uri="{FF2B5EF4-FFF2-40B4-BE49-F238E27FC236}">
                <a16:creationId xmlns:a16="http://schemas.microsoft.com/office/drawing/2014/main" id="{94A229C8-D37C-A6EB-4583-304AE2243E4D}"/>
              </a:ext>
            </a:extLst>
          </p:cNvPr>
          <p:cNvSpPr txBox="1"/>
          <p:nvPr/>
        </p:nvSpPr>
        <p:spPr>
          <a:xfrm>
            <a:off x="8923895" y="879034"/>
            <a:ext cx="2348295" cy="497878"/>
          </a:xfrm>
          <a:prstGeom prst="rect">
            <a:avLst/>
          </a:prstGeom>
          <a:noFill/>
        </p:spPr>
        <p:txBody>
          <a:bodyPr wrap="square" rtlCol="0">
            <a:noAutofit/>
          </a:bodyPr>
          <a:lstStyle/>
          <a:p>
            <a:pPr algn="ctr"/>
            <a:r>
              <a:rPr lang="fr-FR" sz="2500" dirty="0">
                <a:solidFill>
                  <a:srgbClr val="6D7AFF"/>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Ouverture</a:t>
            </a:r>
            <a:endParaRPr lang="fr-FR" sz="2500" dirty="0">
              <a:solidFill>
                <a:srgbClr val="6D7A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0901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8" grpId="0"/>
      <p:bldP spid="8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A0DCC3E4-7234-8BC1-18B9-B5DBD558EA4B}"/>
              </a:ext>
            </a:extLst>
          </p:cNvPr>
          <p:cNvCxnSpPr/>
          <p:nvPr/>
        </p:nvCxnSpPr>
        <p:spPr>
          <a:xfrm flipV="1">
            <a:off x="3983242" y="2709559"/>
            <a:ext cx="2067496" cy="1389221"/>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1FDDA80-641F-2EB0-EA3E-96F7C10E2C34}"/>
              </a:ext>
            </a:extLst>
          </p:cNvPr>
          <p:cNvCxnSpPr/>
          <p:nvPr/>
        </p:nvCxnSpPr>
        <p:spPr>
          <a:xfrm>
            <a:off x="6050738" y="2709559"/>
            <a:ext cx="1828714" cy="1493510"/>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FA834E-AD7B-6E9A-9A28-89F350DA301A}"/>
              </a:ext>
            </a:extLst>
          </p:cNvPr>
          <p:cNvCxnSpPr/>
          <p:nvPr/>
        </p:nvCxnSpPr>
        <p:spPr>
          <a:xfrm flipV="1">
            <a:off x="7879452" y="2934552"/>
            <a:ext cx="1326031" cy="1268517"/>
          </a:xfrm>
          <a:prstGeom prst="straightConnector1">
            <a:avLst/>
          </a:prstGeom>
          <a:ln w="41275">
            <a:solidFill>
              <a:srgbClr val="E9E2DB"/>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Préparation éléments graphiques des slides</a:t>
            </a:r>
          </a:p>
        </p:txBody>
      </p:sp>
      <p:grpSp>
        <p:nvGrpSpPr>
          <p:cNvPr id="5" name="Group 4">
            <a:extLst>
              <a:ext uri="{FF2B5EF4-FFF2-40B4-BE49-F238E27FC236}">
                <a16:creationId xmlns:a16="http://schemas.microsoft.com/office/drawing/2014/main" id="{1148DDEF-49E9-1062-149A-3E5704C96B5A}"/>
              </a:ext>
            </a:extLst>
          </p:cNvPr>
          <p:cNvGrpSpPr/>
          <p:nvPr/>
        </p:nvGrpSpPr>
        <p:grpSpPr>
          <a:xfrm>
            <a:off x="3574927" y="3733500"/>
            <a:ext cx="816630" cy="800413"/>
            <a:chOff x="3574927" y="3733500"/>
            <a:chExt cx="816630" cy="800413"/>
          </a:xfrm>
        </p:grpSpPr>
        <p:sp>
          <p:nvSpPr>
            <p:cNvPr id="8" name="Ovale">
              <a:extLst>
                <a:ext uri="{FF2B5EF4-FFF2-40B4-BE49-F238E27FC236}">
                  <a16:creationId xmlns:a16="http://schemas.microsoft.com/office/drawing/2014/main" id="{130E5197-E0A8-9099-6424-04E7AA0E2BCE}"/>
                </a:ext>
              </a:extLst>
            </p:cNvPr>
            <p:cNvSpPr/>
            <p:nvPr/>
          </p:nvSpPr>
          <p:spPr>
            <a:xfrm>
              <a:off x="3574927" y="3733500"/>
              <a:ext cx="816630" cy="800413"/>
            </a:xfrm>
            <a:prstGeom prst="ellipse">
              <a:avLst/>
            </a:prstGeom>
            <a:solidFill>
              <a:srgbClr val="0DD5E0"/>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latin typeface="Montserrat" panose="00000500000000000000" pitchFamily="2" charset="0"/>
              </a:endParaRPr>
            </a:p>
          </p:txBody>
        </p:sp>
        <p:sp>
          <p:nvSpPr>
            <p:cNvPr id="10" name="01">
              <a:extLst>
                <a:ext uri="{FF2B5EF4-FFF2-40B4-BE49-F238E27FC236}">
                  <a16:creationId xmlns:a16="http://schemas.microsoft.com/office/drawing/2014/main" id="{F7621C11-D8F0-060F-8982-6A332E7D32C1}"/>
                </a:ext>
              </a:extLst>
            </p:cNvPr>
            <p:cNvSpPr txBox="1"/>
            <p:nvPr/>
          </p:nvSpPr>
          <p:spPr>
            <a:xfrm>
              <a:off x="3687363" y="3775636"/>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0</a:t>
              </a:r>
              <a:endParaRPr sz="3600" dirty="0">
                <a:latin typeface="Berkshire Swash" panose="02000505000000020003" pitchFamily="2" charset="0"/>
              </a:endParaRPr>
            </a:p>
          </p:txBody>
        </p:sp>
      </p:grpSp>
      <p:grpSp>
        <p:nvGrpSpPr>
          <p:cNvPr id="13" name="Group 12">
            <a:extLst>
              <a:ext uri="{FF2B5EF4-FFF2-40B4-BE49-F238E27FC236}">
                <a16:creationId xmlns:a16="http://schemas.microsoft.com/office/drawing/2014/main" id="{74F5EB9D-E69C-C7AF-B4B9-6E30D0D88166}"/>
              </a:ext>
            </a:extLst>
          </p:cNvPr>
          <p:cNvGrpSpPr/>
          <p:nvPr/>
        </p:nvGrpSpPr>
        <p:grpSpPr>
          <a:xfrm>
            <a:off x="5642426" y="2309353"/>
            <a:ext cx="816630" cy="800413"/>
            <a:chOff x="5642426" y="2309353"/>
            <a:chExt cx="816630" cy="800413"/>
          </a:xfrm>
        </p:grpSpPr>
        <p:sp>
          <p:nvSpPr>
            <p:cNvPr id="15" name="Ovale">
              <a:extLst>
                <a:ext uri="{FF2B5EF4-FFF2-40B4-BE49-F238E27FC236}">
                  <a16:creationId xmlns:a16="http://schemas.microsoft.com/office/drawing/2014/main" id="{A3047F3A-A122-782E-2CA6-6BA92EED8772}"/>
                </a:ext>
              </a:extLst>
            </p:cNvPr>
            <p:cNvSpPr/>
            <p:nvPr/>
          </p:nvSpPr>
          <p:spPr>
            <a:xfrm>
              <a:off x="5642426" y="2309353"/>
              <a:ext cx="816630" cy="800413"/>
            </a:xfrm>
            <a:prstGeom prst="ellipse">
              <a:avLst/>
            </a:prstGeom>
            <a:solidFill>
              <a:srgbClr val="F88224"/>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35" name="01">
              <a:extLst>
                <a:ext uri="{FF2B5EF4-FFF2-40B4-BE49-F238E27FC236}">
                  <a16:creationId xmlns:a16="http://schemas.microsoft.com/office/drawing/2014/main" id="{2FA477CC-7FA7-2674-60C7-7579A6EDBC42}"/>
                </a:ext>
              </a:extLst>
            </p:cNvPr>
            <p:cNvSpPr txBox="1"/>
            <p:nvPr/>
          </p:nvSpPr>
          <p:spPr>
            <a:xfrm>
              <a:off x="5762016" y="2343743"/>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1</a:t>
              </a:r>
              <a:endParaRPr sz="3600" dirty="0">
                <a:latin typeface="Berkshire Swash" panose="02000505000000020003" pitchFamily="2" charset="0"/>
              </a:endParaRPr>
            </a:p>
          </p:txBody>
        </p:sp>
      </p:grpSp>
      <p:grpSp>
        <p:nvGrpSpPr>
          <p:cNvPr id="36" name="Group 35">
            <a:extLst>
              <a:ext uri="{FF2B5EF4-FFF2-40B4-BE49-F238E27FC236}">
                <a16:creationId xmlns:a16="http://schemas.microsoft.com/office/drawing/2014/main" id="{9DE50CA8-8497-8E28-9999-ECE02D6EA8B1}"/>
              </a:ext>
            </a:extLst>
          </p:cNvPr>
          <p:cNvGrpSpPr/>
          <p:nvPr/>
        </p:nvGrpSpPr>
        <p:grpSpPr>
          <a:xfrm>
            <a:off x="7471137" y="3803203"/>
            <a:ext cx="816630" cy="800413"/>
            <a:chOff x="7471137" y="3803203"/>
            <a:chExt cx="816630" cy="800413"/>
          </a:xfrm>
        </p:grpSpPr>
        <p:sp>
          <p:nvSpPr>
            <p:cNvPr id="37" name="Ovale">
              <a:extLst>
                <a:ext uri="{FF2B5EF4-FFF2-40B4-BE49-F238E27FC236}">
                  <a16:creationId xmlns:a16="http://schemas.microsoft.com/office/drawing/2014/main" id="{41A4787D-6A60-263E-BFEB-181B58F5F160}"/>
                </a:ext>
              </a:extLst>
            </p:cNvPr>
            <p:cNvSpPr/>
            <p:nvPr/>
          </p:nvSpPr>
          <p:spPr>
            <a:xfrm>
              <a:off x="7471137" y="3803203"/>
              <a:ext cx="816630" cy="800413"/>
            </a:xfrm>
            <a:prstGeom prst="ellipse">
              <a:avLst/>
            </a:prstGeom>
            <a:solidFill>
              <a:srgbClr val="E00D86"/>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38" name="01">
              <a:extLst>
                <a:ext uri="{FF2B5EF4-FFF2-40B4-BE49-F238E27FC236}">
                  <a16:creationId xmlns:a16="http://schemas.microsoft.com/office/drawing/2014/main" id="{254D84CC-3E00-A6D0-FE15-8E730A2DC2D2}"/>
                </a:ext>
              </a:extLst>
            </p:cNvPr>
            <p:cNvSpPr txBox="1"/>
            <p:nvPr/>
          </p:nvSpPr>
          <p:spPr>
            <a:xfrm>
              <a:off x="7591453" y="3839383"/>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2</a:t>
              </a:r>
              <a:endParaRPr sz="3600" dirty="0">
                <a:latin typeface="Berkshire Swash" panose="02000505000000020003" pitchFamily="2" charset="0"/>
              </a:endParaRPr>
            </a:p>
          </p:txBody>
        </p:sp>
      </p:grpSp>
      <p:grpSp>
        <p:nvGrpSpPr>
          <p:cNvPr id="39" name="Group 38">
            <a:extLst>
              <a:ext uri="{FF2B5EF4-FFF2-40B4-BE49-F238E27FC236}">
                <a16:creationId xmlns:a16="http://schemas.microsoft.com/office/drawing/2014/main" id="{FC189043-0E8F-0A3A-E1E0-20D18C80CFA2}"/>
              </a:ext>
            </a:extLst>
          </p:cNvPr>
          <p:cNvGrpSpPr/>
          <p:nvPr/>
        </p:nvGrpSpPr>
        <p:grpSpPr>
          <a:xfrm>
            <a:off x="8807217" y="2526010"/>
            <a:ext cx="816630" cy="808749"/>
            <a:chOff x="8807217" y="2526010"/>
            <a:chExt cx="816630" cy="808749"/>
          </a:xfrm>
        </p:grpSpPr>
        <p:sp>
          <p:nvSpPr>
            <p:cNvPr id="40" name="Ovale">
              <a:extLst>
                <a:ext uri="{FF2B5EF4-FFF2-40B4-BE49-F238E27FC236}">
                  <a16:creationId xmlns:a16="http://schemas.microsoft.com/office/drawing/2014/main" id="{D48499EA-7D27-5038-A596-5E95C39A4075}"/>
                </a:ext>
              </a:extLst>
            </p:cNvPr>
            <p:cNvSpPr/>
            <p:nvPr/>
          </p:nvSpPr>
          <p:spPr>
            <a:xfrm>
              <a:off x="8807217" y="2534346"/>
              <a:ext cx="816630" cy="800413"/>
            </a:xfrm>
            <a:prstGeom prst="ellipse">
              <a:avLst/>
            </a:prstGeom>
            <a:solidFill>
              <a:srgbClr val="6D7AFF"/>
            </a:solidFill>
            <a:ln w="12700" cap="flat">
              <a:noFill/>
              <a:miter lim="400000"/>
            </a:ln>
            <a:effectLst/>
          </p:spPr>
          <p:txBody>
            <a:bodyPr wrap="square" lIns="45719" tIns="45719" rIns="45719" bIns="45719" numCol="1" anchor="ctr">
              <a:noAutofit/>
            </a:bodyPr>
            <a:lstStyle/>
            <a:p>
              <a:pPr algn="ctr">
                <a:defRPr sz="2400" b="1">
                  <a:solidFill>
                    <a:srgbClr val="FFFFFF"/>
                  </a:solidFill>
                </a:defRPr>
              </a:pPr>
              <a:endParaRPr/>
            </a:p>
          </p:txBody>
        </p:sp>
        <p:sp>
          <p:nvSpPr>
            <p:cNvPr id="41" name="01">
              <a:extLst>
                <a:ext uri="{FF2B5EF4-FFF2-40B4-BE49-F238E27FC236}">
                  <a16:creationId xmlns:a16="http://schemas.microsoft.com/office/drawing/2014/main" id="{D6695E08-18CD-F12A-0023-3050715BC9E1}"/>
                </a:ext>
              </a:extLst>
            </p:cNvPr>
            <p:cNvSpPr txBox="1"/>
            <p:nvPr/>
          </p:nvSpPr>
          <p:spPr>
            <a:xfrm>
              <a:off x="8916761" y="2526010"/>
              <a:ext cx="577445" cy="6462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400" b="1">
                  <a:solidFill>
                    <a:srgbClr val="FFFFFF"/>
                  </a:solidFill>
                </a:defRPr>
              </a:lvl1pPr>
            </a:lstStyle>
            <a:p>
              <a:r>
                <a:rPr lang="fr-FR" sz="3600" dirty="0">
                  <a:latin typeface="Berkshire Swash" panose="02000505000000020003" pitchFamily="2" charset="0"/>
                </a:rPr>
                <a:t>3</a:t>
              </a:r>
              <a:endParaRPr sz="3600" dirty="0">
                <a:latin typeface="Berkshire Swash" panose="02000505000000020003" pitchFamily="2" charset="0"/>
              </a:endParaRPr>
            </a:p>
          </p:txBody>
        </p:sp>
      </p:grpSp>
      <p:sp>
        <p:nvSpPr>
          <p:cNvPr id="45" name="ZoneTexte 23">
            <a:extLst>
              <a:ext uri="{FF2B5EF4-FFF2-40B4-BE49-F238E27FC236}">
                <a16:creationId xmlns:a16="http://schemas.microsoft.com/office/drawing/2014/main" id="{C9923CD3-EB63-08D1-DE84-A366C30DB8B1}"/>
              </a:ext>
            </a:extLst>
          </p:cNvPr>
          <p:cNvSpPr txBox="1"/>
          <p:nvPr/>
        </p:nvSpPr>
        <p:spPr>
          <a:xfrm>
            <a:off x="1158403" y="4482445"/>
            <a:ext cx="1092429" cy="346334"/>
          </a:xfrm>
          <a:prstGeom prst="rect">
            <a:avLst/>
          </a:prstGeom>
          <a:noFill/>
        </p:spPr>
        <p:txBody>
          <a:bodyPr wrap="square" rtlCol="0">
            <a:no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Police 10</a:t>
            </a:r>
            <a:endPar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ZoneTexte 23">
            <a:extLst>
              <a:ext uri="{FF2B5EF4-FFF2-40B4-BE49-F238E27FC236}">
                <a16:creationId xmlns:a16="http://schemas.microsoft.com/office/drawing/2014/main" id="{E121C7FF-540A-1437-A38E-3E1268B7EA5A}"/>
              </a:ext>
            </a:extLst>
          </p:cNvPr>
          <p:cNvSpPr txBox="1"/>
          <p:nvPr/>
        </p:nvSpPr>
        <p:spPr>
          <a:xfrm>
            <a:off x="1158402" y="4828779"/>
            <a:ext cx="1092429" cy="34633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Police 16</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ZoneTexte 23">
            <a:extLst>
              <a:ext uri="{FF2B5EF4-FFF2-40B4-BE49-F238E27FC236}">
                <a16:creationId xmlns:a16="http://schemas.microsoft.com/office/drawing/2014/main" id="{08E9D0B8-CBE2-30BC-71C5-AD8735D24A87}"/>
              </a:ext>
            </a:extLst>
          </p:cNvPr>
          <p:cNvSpPr txBox="1"/>
          <p:nvPr/>
        </p:nvSpPr>
        <p:spPr>
          <a:xfrm>
            <a:off x="1158401" y="5209916"/>
            <a:ext cx="1544606" cy="440279"/>
          </a:xfrm>
          <a:prstGeom prst="rect">
            <a:avLst/>
          </a:prstGeom>
          <a:noFill/>
        </p:spPr>
        <p:txBody>
          <a:bodyPr wrap="square" rtlCol="0">
            <a:no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Police 25</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ZoneTexte 23">
            <a:extLst>
              <a:ext uri="{FF2B5EF4-FFF2-40B4-BE49-F238E27FC236}">
                <a16:creationId xmlns:a16="http://schemas.microsoft.com/office/drawing/2014/main" id="{27D47BF0-2BC0-26D9-D3C1-973B96684111}"/>
              </a:ext>
            </a:extLst>
          </p:cNvPr>
          <p:cNvSpPr txBox="1"/>
          <p:nvPr/>
        </p:nvSpPr>
        <p:spPr>
          <a:xfrm>
            <a:off x="1152259" y="5753200"/>
            <a:ext cx="1937609" cy="538078"/>
          </a:xfrm>
          <a:prstGeom prst="rect">
            <a:avLst/>
          </a:prstGeom>
          <a:noFill/>
        </p:spPr>
        <p:txBody>
          <a:bodyPr wrap="square" rtlCol="0">
            <a:noAutofit/>
          </a:bodyPr>
          <a:lstStyle/>
          <a:p>
            <a:r>
              <a:rPr lang="fr-FR" sz="3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Police 32</a:t>
            </a:r>
            <a:endParaRPr lang="fr-FR" sz="32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0" name="Group 49">
            <a:extLst>
              <a:ext uri="{FF2B5EF4-FFF2-40B4-BE49-F238E27FC236}">
                <a16:creationId xmlns:a16="http://schemas.microsoft.com/office/drawing/2014/main" id="{EBDF8DEA-7E42-9281-D25A-874D348AEB8A}"/>
              </a:ext>
            </a:extLst>
          </p:cNvPr>
          <p:cNvGrpSpPr/>
          <p:nvPr/>
        </p:nvGrpSpPr>
        <p:grpSpPr>
          <a:xfrm>
            <a:off x="9992434" y="4932024"/>
            <a:ext cx="1217201" cy="556932"/>
            <a:chOff x="2632675" y="4635504"/>
            <a:chExt cx="1217201" cy="556932"/>
          </a:xfrm>
        </p:grpSpPr>
        <p:grpSp>
          <p:nvGrpSpPr>
            <p:cNvPr id="52" name="Group 51">
              <a:extLst>
                <a:ext uri="{FF2B5EF4-FFF2-40B4-BE49-F238E27FC236}">
                  <a16:creationId xmlns:a16="http://schemas.microsoft.com/office/drawing/2014/main" id="{48AE639F-0F70-DFC5-7030-224DE93E51EA}"/>
                </a:ext>
              </a:extLst>
            </p:cNvPr>
            <p:cNvGrpSpPr/>
            <p:nvPr/>
          </p:nvGrpSpPr>
          <p:grpSpPr>
            <a:xfrm>
              <a:off x="2649393" y="4635504"/>
              <a:ext cx="1200483" cy="556932"/>
              <a:chOff x="2043236" y="5583383"/>
              <a:chExt cx="1200483" cy="556932"/>
            </a:xfrm>
          </p:grpSpPr>
          <p:sp>
            <p:nvSpPr>
              <p:cNvPr id="54" name="Rectangle: Rounded Corners 53">
                <a:extLst>
                  <a:ext uri="{FF2B5EF4-FFF2-40B4-BE49-F238E27FC236}">
                    <a16:creationId xmlns:a16="http://schemas.microsoft.com/office/drawing/2014/main" id="{FF61C3CB-920A-4565-8088-7F5B7808A508}"/>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23">
                <a:extLst>
                  <a:ext uri="{FF2B5EF4-FFF2-40B4-BE49-F238E27FC236}">
                    <a16:creationId xmlns:a16="http://schemas.microsoft.com/office/drawing/2014/main" id="{47987BBC-F586-15C7-275F-CB5718AE173F}"/>
                  </a:ext>
                </a:extLst>
              </p:cNvPr>
              <p:cNvSpPr txBox="1"/>
              <p:nvPr/>
            </p:nvSpPr>
            <p:spPr>
              <a:xfrm>
                <a:off x="2410216" y="5661794"/>
                <a:ext cx="833503" cy="400110"/>
              </a:xfrm>
              <a:prstGeom prst="rect">
                <a:avLst/>
              </a:prstGeom>
              <a:noFill/>
            </p:spPr>
            <p:txBody>
              <a:bodyPr wrap="square" rtlCol="0">
                <a:spAutoFit/>
              </a:bodyPr>
              <a:lstStyle/>
              <a:p>
                <a:pPr algn="ct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Root</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TOUT !</a:t>
                </a:r>
              </a:p>
            </p:txBody>
          </p:sp>
        </p:grpSp>
        <p:sp>
          <p:nvSpPr>
            <p:cNvPr id="53" name="ZoneTexte 23">
              <a:extLst>
                <a:ext uri="{FF2B5EF4-FFF2-40B4-BE49-F238E27FC236}">
                  <a16:creationId xmlns:a16="http://schemas.microsoft.com/office/drawing/2014/main" id="{A0CBDFC3-035E-631D-DC70-65DC4C950E41}"/>
                </a:ext>
              </a:extLst>
            </p:cNvPr>
            <p:cNvSpPr txBox="1"/>
            <p:nvPr/>
          </p:nvSpPr>
          <p:spPr>
            <a:xfrm>
              <a:off x="2632675" y="4683137"/>
              <a:ext cx="565807" cy="461665"/>
            </a:xfrm>
            <a:prstGeom prst="rect">
              <a:avLst/>
            </a:prstGeom>
            <a:noFill/>
          </p:spPr>
          <p:txBody>
            <a:bodyPr wrap="square" rtlCol="0">
              <a:spAutoFit/>
            </a:bodyPr>
            <a:lstStyle/>
            <a:p>
              <a:pPr algn="ctr"/>
              <a:r>
                <a:rPr lang="fr-FR"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51" name="Arrow: Right 50">
            <a:extLst>
              <a:ext uri="{FF2B5EF4-FFF2-40B4-BE49-F238E27FC236}">
                <a16:creationId xmlns:a16="http://schemas.microsoft.com/office/drawing/2014/main" id="{FC41E987-FAA0-DDE3-CFAC-49CFE4CF3196}"/>
              </a:ext>
            </a:extLst>
          </p:cNvPr>
          <p:cNvSpPr/>
          <p:nvPr/>
        </p:nvSpPr>
        <p:spPr>
          <a:xfrm>
            <a:off x="3976085" y="5299827"/>
            <a:ext cx="475238" cy="110718"/>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Arrow: Right 55">
            <a:extLst>
              <a:ext uri="{FF2B5EF4-FFF2-40B4-BE49-F238E27FC236}">
                <a16:creationId xmlns:a16="http://schemas.microsoft.com/office/drawing/2014/main" id="{22C80CEE-5873-DA2D-74A5-7D1DDA9FD09F}"/>
              </a:ext>
            </a:extLst>
          </p:cNvPr>
          <p:cNvSpPr/>
          <p:nvPr/>
        </p:nvSpPr>
        <p:spPr>
          <a:xfrm>
            <a:off x="3958006" y="5512500"/>
            <a:ext cx="613603" cy="137695"/>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75058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6" y="1184683"/>
            <a:ext cx="9428615" cy="2957367"/>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Repo du talk (contient les slides)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https://github.com/Ardemius/history-of-containerization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Chronologie avec toutes les dates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https://github.com/Ardemius/history-of-containerization/blob/main/chronology-all-dates.adoc</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Mon document de travail avec toutes mes notes, recherches et sources sur le sujet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https://github.com/Ardemius/history-of-containerization/blob/main/history-of-containerization-notes.adoc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 document est à utiliser en vous servant de la chronologie précédente pour trouver les sections qui vous intéressent.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Sauf si vous avez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mal à dormir le soir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ne le lisez PAS directement depuis le début…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Slides et documents de travail</a:t>
            </a:r>
          </a:p>
        </p:txBody>
      </p:sp>
      <p:pic>
        <p:nvPicPr>
          <p:cNvPr id="4" name="Picture 2" descr="Warning on Microsoft Windows 11 22H2">
            <a:extLst>
              <a:ext uri="{FF2B5EF4-FFF2-40B4-BE49-F238E27FC236}">
                <a16:creationId xmlns:a16="http://schemas.microsoft.com/office/drawing/2014/main" id="{5146ADB6-52F5-5115-81BC-FB879B5DA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811" y="3512265"/>
            <a:ext cx="557727" cy="55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84683"/>
            <a:ext cx="5586637" cy="1654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fantastique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 Containers Work!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planches sont sur son Twitter @b0rk, et vous pouvez également acheter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complet pour quelques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sur son blog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https://wizardzines.com/zines/containers/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Ressources conseillées</a:t>
            </a:r>
          </a:p>
        </p:txBody>
      </p:sp>
      <p:pic>
        <p:nvPicPr>
          <p:cNvPr id="5" name="Picture 4" descr="Diagram&#10;&#10;Description automatically generated">
            <a:extLst>
              <a:ext uri="{FF2B5EF4-FFF2-40B4-BE49-F238E27FC236}">
                <a16:creationId xmlns:a16="http://schemas.microsoft.com/office/drawing/2014/main" id="{ED94F25E-61A1-219F-5CC6-F3AA065F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274" y="943894"/>
            <a:ext cx="3535030" cy="2287373"/>
          </a:xfrm>
          <a:prstGeom prst="rect">
            <a:avLst/>
          </a:prstGeom>
        </p:spPr>
      </p:pic>
      <p:sp>
        <p:nvSpPr>
          <p:cNvPr id="6" name="ZoneTexte 7">
            <a:extLst>
              <a:ext uri="{FF2B5EF4-FFF2-40B4-BE49-F238E27FC236}">
                <a16:creationId xmlns:a16="http://schemas.microsoft.com/office/drawing/2014/main" id="{FDDAF986-8F86-C176-B90E-7B7DFE23D57C}"/>
              </a:ext>
            </a:extLst>
          </p:cNvPr>
          <p:cNvSpPr txBox="1"/>
          <p:nvPr/>
        </p:nvSpPr>
        <p:spPr>
          <a:xfrm>
            <a:off x="2137637" y="3670149"/>
            <a:ext cx="9428615" cy="2416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durant lequel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présenté pour la 1ere fois Docker,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Why</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built</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https://www.youtube.com/watch?v=3N3n9FzebAA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a été donné à la conférence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2013, le 2013/06/07, juste après la 1ere publication de Docker.</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série de 4 articles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Ian Lewis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https://www.ianlewis.org/en/container-runtimes-part-1-introduction-container-r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Vous y trouverez une description complète des différents éléments composant l’écosystème des conteneurs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76832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Remerciements</a:t>
            </a:r>
          </a:p>
        </p:txBody>
      </p:sp>
      <p:sp>
        <p:nvSpPr>
          <p:cNvPr id="3" name="ZoneTexte 7">
            <a:extLst>
              <a:ext uri="{FF2B5EF4-FFF2-40B4-BE49-F238E27FC236}">
                <a16:creationId xmlns:a16="http://schemas.microsoft.com/office/drawing/2014/main" id="{3FDD0A8F-697B-6E00-9E12-7608C29CEB9F}"/>
              </a:ext>
            </a:extLst>
          </p:cNvPr>
          <p:cNvSpPr txBox="1"/>
          <p:nvPr/>
        </p:nvSpPr>
        <p:spPr>
          <a:xfrm>
            <a:off x="2137637" y="1184400"/>
            <a:ext cx="9246946" cy="23520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immense merci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à tous les auteur(e)s des articles de blog, ebooks et vidéos que j'ai lus et vues pour préparer ce sujet 🙏</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J'ai consulté des dizaines et des dizaines de publications, je ne peux pas nommer toutes les personnes à remercier, mais je vous garantis que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y est.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Remerciements particuliers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(@b0rk), dont je trouve le travail fantastique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vous conseille vraiment d’aller jeter un œil à ses publications sur Twitter (@b0rk)</a:t>
            </a:r>
          </a:p>
        </p:txBody>
      </p:sp>
    </p:spTree>
    <p:extLst>
      <p:ext uri="{BB962C8B-B14F-4D97-AF65-F5344CB8AC3E}">
        <p14:creationId xmlns:p14="http://schemas.microsoft.com/office/powerpoint/2010/main" val="325329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3978507" y="3360463"/>
            <a:ext cx="7001398"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Merci ! </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8" name="ZoneTexte 23">
            <a:extLst>
              <a:ext uri="{FF2B5EF4-FFF2-40B4-BE49-F238E27FC236}">
                <a16:creationId xmlns:a16="http://schemas.microsoft.com/office/drawing/2014/main" id="{6417EE2E-6E53-A2FD-DAD0-59582136083C}"/>
              </a:ext>
            </a:extLst>
          </p:cNvPr>
          <p:cNvSpPr txBox="1"/>
          <p:nvPr/>
        </p:nvSpPr>
        <p:spPr>
          <a:xfrm>
            <a:off x="3978508" y="2671377"/>
            <a:ext cx="684906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retour en 2023</a:t>
            </a:r>
          </a:p>
        </p:txBody>
      </p:sp>
    </p:spTree>
    <p:extLst>
      <p:ext uri="{BB962C8B-B14F-4D97-AF65-F5344CB8AC3E}">
        <p14:creationId xmlns:p14="http://schemas.microsoft.com/office/powerpoint/2010/main" val="255601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grpSp>
        <p:nvGrpSpPr>
          <p:cNvPr id="26" name="Group 25">
            <a:extLst>
              <a:ext uri="{FF2B5EF4-FFF2-40B4-BE49-F238E27FC236}">
                <a16:creationId xmlns:a16="http://schemas.microsoft.com/office/drawing/2014/main" id="{EB4A8C60-F757-1C9B-52D6-DF78593853B6}"/>
              </a:ext>
            </a:extLst>
          </p:cNvPr>
          <p:cNvGrpSpPr/>
          <p:nvPr/>
        </p:nvGrpSpPr>
        <p:grpSpPr>
          <a:xfrm>
            <a:off x="1441237" y="4703468"/>
            <a:ext cx="10052347" cy="1631216"/>
            <a:chOff x="1441237" y="4703468"/>
            <a:chExt cx="10052347" cy="1631216"/>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6" name="Group 35">
            <a:extLst>
              <a:ext uri="{FF2B5EF4-FFF2-40B4-BE49-F238E27FC236}">
                <a16:creationId xmlns:a16="http://schemas.microsoft.com/office/drawing/2014/main" id="{B08B9696-3F21-844C-6A7C-E63B242C3207}"/>
              </a:ext>
            </a:extLst>
          </p:cNvPr>
          <p:cNvGrpSpPr/>
          <p:nvPr/>
        </p:nvGrpSpPr>
        <p:grpSpPr>
          <a:xfrm>
            <a:off x="3304357" y="1026576"/>
            <a:ext cx="5597420" cy="3672900"/>
            <a:chOff x="3304357" y="1026576"/>
            <a:chExt cx="5597420" cy="3672900"/>
          </a:xfrm>
        </p:grpSpPr>
        <p:grpSp>
          <p:nvGrpSpPr>
            <p:cNvPr id="24" name="Group 23">
              <a:extLst>
                <a:ext uri="{FF2B5EF4-FFF2-40B4-BE49-F238E27FC236}">
                  <a16:creationId xmlns:a16="http://schemas.microsoft.com/office/drawing/2014/main" id="{3EFA8063-1A47-6760-A88D-EE44DBEE48C3}"/>
                </a:ext>
              </a:extLst>
            </p:cNvPr>
            <p:cNvGrpSpPr/>
            <p:nvPr/>
          </p:nvGrpSpPr>
          <p:grpSpPr>
            <a:xfrm>
              <a:off x="3304357" y="1203020"/>
              <a:ext cx="5597420" cy="2898781"/>
              <a:chOff x="3304357" y="1203020"/>
              <a:chExt cx="5597420" cy="2898781"/>
            </a:xfrm>
          </p:grpSpPr>
          <p:sp>
            <p:nvSpPr>
              <p:cNvPr id="2" name="ZoneTexte 2">
                <a:extLst>
                  <a:ext uri="{FF2B5EF4-FFF2-40B4-BE49-F238E27FC236}">
                    <a16:creationId xmlns:a16="http://schemas.microsoft.com/office/drawing/2014/main" id="{77B0FBFB-32F4-74B6-5D34-1FD4C3AA1FD3}"/>
                  </a:ext>
                </a:extLst>
              </p:cNvPr>
              <p:cNvSpPr txBox="1"/>
              <p:nvPr/>
            </p:nvSpPr>
            <p:spPr>
              <a:xfrm>
                <a:off x="7583288" y="2380461"/>
                <a:ext cx="97293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RTE</a:t>
                </a:r>
              </a:p>
            </p:txBody>
          </p:sp>
          <p:sp>
            <p:nvSpPr>
              <p:cNvPr id="10" name="ZoneTexte 2">
                <a:extLst>
                  <a:ext uri="{FF2B5EF4-FFF2-40B4-BE49-F238E27FC236}">
                    <a16:creationId xmlns:a16="http://schemas.microsoft.com/office/drawing/2014/main" id="{9F55EBC0-DEE9-9DE8-D1EA-63995DC2CFD4}"/>
                  </a:ext>
                </a:extLst>
              </p:cNvPr>
              <p:cNvSpPr txBox="1"/>
              <p:nvPr/>
            </p:nvSpPr>
            <p:spPr>
              <a:xfrm>
                <a:off x="3304357" y="2245840"/>
                <a:ext cx="2382891" cy="86177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2">
                <a:extLst>
                  <a:ext uri="{FF2B5EF4-FFF2-40B4-BE49-F238E27FC236}">
                    <a16:creationId xmlns:a16="http://schemas.microsoft.com/office/drawing/2014/main" id="{AB54F971-D426-275A-BD6D-7377656D7E1E}"/>
                  </a:ext>
                </a:extLst>
              </p:cNvPr>
              <p:cNvSpPr txBox="1"/>
              <p:nvPr/>
            </p:nvSpPr>
            <p:spPr>
              <a:xfrm>
                <a:off x="5687248" y="1203020"/>
                <a:ext cx="1826782"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a:t>
                </a:r>
              </a:p>
            </p:txBody>
          </p:sp>
          <p:sp>
            <p:nvSpPr>
              <p:cNvPr id="12" name="ZoneTexte 2">
                <a:extLst>
                  <a:ext uri="{FF2B5EF4-FFF2-40B4-BE49-F238E27FC236}">
                    <a16:creationId xmlns:a16="http://schemas.microsoft.com/office/drawing/2014/main" id="{258C1E2E-1EDF-8D37-BA19-761642163854}"/>
                  </a:ext>
                </a:extLst>
              </p:cNvPr>
              <p:cNvSpPr txBox="1"/>
              <p:nvPr/>
            </p:nvSpPr>
            <p:spPr>
              <a:xfrm>
                <a:off x="4495802" y="3624747"/>
                <a:ext cx="4405975"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Environnement d’exécution</a:t>
                </a:r>
              </a:p>
            </p:txBody>
          </p:sp>
          <p:sp>
            <p:nvSpPr>
              <p:cNvPr id="18" name="Circle: Hollow 17">
                <a:extLst>
                  <a:ext uri="{FF2B5EF4-FFF2-40B4-BE49-F238E27FC236}">
                    <a16:creationId xmlns:a16="http://schemas.microsoft.com/office/drawing/2014/main" id="{46A7BCE0-697D-FCBF-FEDF-A6BA85E13A4C}"/>
                  </a:ext>
                </a:extLst>
              </p:cNvPr>
              <p:cNvSpPr/>
              <p:nvPr/>
            </p:nvSpPr>
            <p:spPr>
              <a:xfrm>
                <a:off x="5687248" y="1728707"/>
                <a:ext cx="1896040" cy="1896040"/>
              </a:xfrm>
              <a:prstGeom prst="donut">
                <a:avLst>
                  <a:gd name="adj" fmla="val 5860"/>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6">
                <a:extLst>
                  <a:ext uri="{FF2B5EF4-FFF2-40B4-BE49-F238E27FC236}">
                    <a16:creationId xmlns:a16="http://schemas.microsoft.com/office/drawing/2014/main" id="{773103D3-972E-FAF9-DE4B-48C930F14678}"/>
                  </a:ext>
                </a:extLst>
              </p:cNvPr>
              <p:cNvSpPr txBox="1"/>
              <p:nvPr/>
            </p:nvSpPr>
            <p:spPr>
              <a:xfrm>
                <a:off x="6221116" y="1921948"/>
                <a:ext cx="972937" cy="1569660"/>
              </a:xfrm>
              <a:prstGeom prst="rect">
                <a:avLst/>
              </a:prstGeom>
              <a:noFill/>
            </p:spPr>
            <p:txBody>
              <a:bodyPr wrap="square" rtlCol="0">
                <a:spAutoFit/>
              </a:bodyPr>
              <a:lstStyle/>
              <a:p>
                <a:r>
                  <a:rPr lang="fr-FR" sz="96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0" name="ZoneTexte 16">
                <a:extLst>
                  <a:ext uri="{FF2B5EF4-FFF2-40B4-BE49-F238E27FC236}">
                    <a16:creationId xmlns:a16="http://schemas.microsoft.com/office/drawing/2014/main" id="{A7250584-BF33-28D9-EEBF-B19DF2CCE038}"/>
                  </a:ext>
                </a:extLst>
              </p:cNvPr>
              <p:cNvSpPr txBox="1"/>
              <p:nvPr/>
            </p:nvSpPr>
            <p:spPr>
              <a:xfrm rot="3269373">
                <a:off x="7220458" y="1422489"/>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1" name="ZoneTexte 16">
                <a:extLst>
                  <a:ext uri="{FF2B5EF4-FFF2-40B4-BE49-F238E27FC236}">
                    <a16:creationId xmlns:a16="http://schemas.microsoft.com/office/drawing/2014/main" id="{CFDF92F0-E004-6531-7ABB-298EBA476969}"/>
                  </a:ext>
                </a:extLst>
              </p:cNvPr>
              <p:cNvSpPr txBox="1"/>
              <p:nvPr/>
            </p:nvSpPr>
            <p:spPr>
              <a:xfrm rot="18488226">
                <a:off x="5054065" y="1483340"/>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2" name="ZoneTexte 16">
                <a:extLst>
                  <a:ext uri="{FF2B5EF4-FFF2-40B4-BE49-F238E27FC236}">
                    <a16:creationId xmlns:a16="http://schemas.microsoft.com/office/drawing/2014/main" id="{C5FAD3AD-0855-8B0E-BBB2-5EF69FEA37F6}"/>
                  </a:ext>
                </a:extLst>
              </p:cNvPr>
              <p:cNvSpPr txBox="1"/>
              <p:nvPr/>
            </p:nvSpPr>
            <p:spPr>
              <a:xfrm rot="13696018">
                <a:off x="5110552" y="2920506"/>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3" name="ZoneTexte 16">
                <a:extLst>
                  <a:ext uri="{FF2B5EF4-FFF2-40B4-BE49-F238E27FC236}">
                    <a16:creationId xmlns:a16="http://schemas.microsoft.com/office/drawing/2014/main" id="{51E2C6B9-5E2A-34CA-799F-D8770BDA5867}"/>
                  </a:ext>
                </a:extLst>
              </p:cNvPr>
              <p:cNvSpPr txBox="1"/>
              <p:nvPr/>
            </p:nvSpPr>
            <p:spPr>
              <a:xfrm rot="7571475">
                <a:off x="7358813" y="2802794"/>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
          <p:nvSpPr>
            <p:cNvPr id="27" name="ZoneTexte 16">
              <a:extLst>
                <a:ext uri="{FF2B5EF4-FFF2-40B4-BE49-F238E27FC236}">
                  <a16:creationId xmlns:a16="http://schemas.microsoft.com/office/drawing/2014/main" id="{9986F914-C034-F0C9-99A2-CB75ABD9D396}"/>
                </a:ext>
              </a:extLst>
            </p:cNvPr>
            <p:cNvSpPr txBox="1"/>
            <p:nvPr/>
          </p:nvSpPr>
          <p:spPr>
            <a:xfrm>
              <a:off x="7385643" y="1026576"/>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8" name="ZoneTexte 16">
              <a:extLst>
                <a:ext uri="{FF2B5EF4-FFF2-40B4-BE49-F238E27FC236}">
                  <a16:creationId xmlns:a16="http://schemas.microsoft.com/office/drawing/2014/main" id="{44608795-ED95-7A38-0513-425473D97A87}"/>
                </a:ext>
              </a:extLst>
            </p:cNvPr>
            <p:cNvSpPr txBox="1"/>
            <p:nvPr/>
          </p:nvSpPr>
          <p:spPr>
            <a:xfrm>
              <a:off x="8157810" y="1536073"/>
              <a:ext cx="544073" cy="923330"/>
            </a:xfrm>
            <a:prstGeom prst="rect">
              <a:avLst/>
            </a:prstGeom>
            <a:noFill/>
          </p:spPr>
          <p:txBody>
            <a:bodyPr wrap="square" rtlCol="0">
              <a:spAutoFit/>
            </a:bodyPr>
            <a:lstStyle/>
            <a:p>
              <a:r>
                <a:rPr lang="fr-FR" sz="5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9" name="ZoneTexte 16">
              <a:extLst>
                <a:ext uri="{FF2B5EF4-FFF2-40B4-BE49-F238E27FC236}">
                  <a16:creationId xmlns:a16="http://schemas.microsoft.com/office/drawing/2014/main" id="{C798A06E-4051-BDD6-8C35-36C5F1D30F10}"/>
                </a:ext>
              </a:extLst>
            </p:cNvPr>
            <p:cNvSpPr txBox="1"/>
            <p:nvPr/>
          </p:nvSpPr>
          <p:spPr>
            <a:xfrm>
              <a:off x="5405736" y="1058397"/>
              <a:ext cx="544073" cy="369332"/>
            </a:xfrm>
            <a:prstGeom prst="rect">
              <a:avLst/>
            </a:prstGeom>
            <a:noFill/>
          </p:spPr>
          <p:txBody>
            <a:bodyPr wrap="square" rtlCol="0">
              <a:spAutoFit/>
            </a:bodyPr>
            <a:lstStyle/>
            <a:p>
              <a:r>
                <a:rPr lang="fr-FR"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0" name="ZoneTexte 16">
              <a:extLst>
                <a:ext uri="{FF2B5EF4-FFF2-40B4-BE49-F238E27FC236}">
                  <a16:creationId xmlns:a16="http://schemas.microsoft.com/office/drawing/2014/main" id="{ED853748-8036-C9F2-AFA9-01551666CC6B}"/>
                </a:ext>
              </a:extLst>
            </p:cNvPr>
            <p:cNvSpPr txBox="1"/>
            <p:nvPr/>
          </p:nvSpPr>
          <p:spPr>
            <a:xfrm>
              <a:off x="4475580" y="1613839"/>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3" name="ZoneTexte 16">
              <a:extLst>
                <a:ext uri="{FF2B5EF4-FFF2-40B4-BE49-F238E27FC236}">
                  <a16:creationId xmlns:a16="http://schemas.microsoft.com/office/drawing/2014/main" id="{ED0B7904-63F1-A0B6-1E3B-7051A3815B0A}"/>
                </a:ext>
              </a:extLst>
            </p:cNvPr>
            <p:cNvSpPr txBox="1"/>
            <p:nvPr/>
          </p:nvSpPr>
          <p:spPr>
            <a:xfrm>
              <a:off x="4651861" y="3063179"/>
              <a:ext cx="544073" cy="461665"/>
            </a:xfrm>
            <a:prstGeom prst="rect">
              <a:avLst/>
            </a:prstGeom>
            <a:noFill/>
          </p:spPr>
          <p:txBody>
            <a:bodyPr wrap="square" rtlCol="0">
              <a:spAutoFit/>
            </a:bodyPr>
            <a:lstStyle/>
            <a:p>
              <a:r>
                <a:rPr lang="fr-FR" sz="2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4" name="ZoneTexte 16">
              <a:extLst>
                <a:ext uri="{FF2B5EF4-FFF2-40B4-BE49-F238E27FC236}">
                  <a16:creationId xmlns:a16="http://schemas.microsoft.com/office/drawing/2014/main" id="{A99C3404-547D-F14E-BCA0-C9495CFF91BC}"/>
                </a:ext>
              </a:extLst>
            </p:cNvPr>
            <p:cNvSpPr txBox="1"/>
            <p:nvPr/>
          </p:nvSpPr>
          <p:spPr>
            <a:xfrm>
              <a:off x="8185789" y="3057608"/>
              <a:ext cx="544073" cy="338554"/>
            </a:xfrm>
            <a:prstGeom prst="rect">
              <a:avLst/>
            </a:prstGeom>
            <a:noFill/>
          </p:spPr>
          <p:txBody>
            <a:bodyPr wrap="square" rtlCol="0">
              <a:spAutoFit/>
            </a:bodyPr>
            <a:lstStyle/>
            <a:p>
              <a:r>
                <a:rPr lang="fr-FR" sz="16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5" name="ZoneTexte 16">
              <a:extLst>
                <a:ext uri="{FF2B5EF4-FFF2-40B4-BE49-F238E27FC236}">
                  <a16:creationId xmlns:a16="http://schemas.microsoft.com/office/drawing/2014/main" id="{69524386-A625-3526-67B9-FD2175110031}"/>
                </a:ext>
              </a:extLst>
            </p:cNvPr>
            <p:cNvSpPr txBox="1"/>
            <p:nvPr/>
          </p:nvSpPr>
          <p:spPr>
            <a:xfrm>
              <a:off x="6328602" y="3930035"/>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20066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 name="Group 2">
            <a:extLst>
              <a:ext uri="{FF2B5EF4-FFF2-40B4-BE49-F238E27FC236}">
                <a16:creationId xmlns:a16="http://schemas.microsoft.com/office/drawing/2014/main" id="{34FA8CC7-A10F-8979-C30D-D8EFF31BEE7A}"/>
              </a:ext>
            </a:extLst>
          </p:cNvPr>
          <p:cNvGrpSpPr/>
          <p:nvPr/>
        </p:nvGrpSpPr>
        <p:grpSpPr>
          <a:xfrm>
            <a:off x="5272434" y="1365058"/>
            <a:ext cx="2991481" cy="2991481"/>
            <a:chOff x="5632744" y="2897747"/>
            <a:chExt cx="2991481" cy="2991481"/>
          </a:xfrm>
        </p:grpSpPr>
        <p:sp>
          <p:nvSpPr>
            <p:cNvPr id="4" name="Oval 3">
              <a:extLst>
                <a:ext uri="{FF2B5EF4-FFF2-40B4-BE49-F238E27FC236}">
                  <a16:creationId xmlns:a16="http://schemas.microsoft.com/office/drawing/2014/main" id="{9BA51D53-0260-0D00-C337-8CE6BA21E784}"/>
                </a:ext>
              </a:extLst>
            </p:cNvPr>
            <p:cNvSpPr/>
            <p:nvPr/>
          </p:nvSpPr>
          <p:spPr>
            <a:xfrm>
              <a:off x="5632744" y="2897747"/>
              <a:ext cx="2991481" cy="2991481"/>
            </a:xfrm>
            <a:prstGeom prst="ellipse">
              <a:avLst/>
            </a:prstGeom>
            <a:no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9FE483A-7BAF-B390-2361-09315674E63C}"/>
                </a:ext>
              </a:extLst>
            </p:cNvPr>
            <p:cNvSpPr/>
            <p:nvPr/>
          </p:nvSpPr>
          <p:spPr>
            <a:xfrm>
              <a:off x="6368373" y="4167468"/>
              <a:ext cx="1520219" cy="1520219"/>
            </a:xfrm>
            <a:prstGeom prst="ellipse">
              <a:avLst/>
            </a:prstGeom>
            <a:solidFill>
              <a:srgbClr val="F88224"/>
            </a:solid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5ED8D854-41F3-B3A3-9716-88F7753CA3FE}"/>
                </a:ext>
              </a:extLst>
            </p:cNvPr>
            <p:cNvSpPr/>
            <p:nvPr/>
          </p:nvSpPr>
          <p:spPr>
            <a:xfrm>
              <a:off x="6834658" y="5100035"/>
              <a:ext cx="587652" cy="587652"/>
            </a:xfrm>
            <a:prstGeom prst="ellipse">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ZoneTexte 23">
              <a:extLst>
                <a:ext uri="{FF2B5EF4-FFF2-40B4-BE49-F238E27FC236}">
                  <a16:creationId xmlns:a16="http://schemas.microsoft.com/office/drawing/2014/main" id="{2666C53B-F3E5-388F-B2AB-BE30FCBF69A1}"/>
                </a:ext>
              </a:extLst>
            </p:cNvPr>
            <p:cNvSpPr txBox="1"/>
            <p:nvPr/>
          </p:nvSpPr>
          <p:spPr>
            <a:xfrm>
              <a:off x="6834658" y="5236946"/>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23">
              <a:extLst>
                <a:ext uri="{FF2B5EF4-FFF2-40B4-BE49-F238E27FC236}">
                  <a16:creationId xmlns:a16="http://schemas.microsoft.com/office/drawing/2014/main" id="{E39A8653-5314-94FF-9D19-2E99001C3CB9}"/>
                </a:ext>
              </a:extLst>
            </p:cNvPr>
            <p:cNvSpPr txBox="1"/>
            <p:nvPr/>
          </p:nvSpPr>
          <p:spPr>
            <a:xfrm>
              <a:off x="6834658" y="4215701"/>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23">
              <a:extLst>
                <a:ext uri="{FF2B5EF4-FFF2-40B4-BE49-F238E27FC236}">
                  <a16:creationId xmlns:a16="http://schemas.microsoft.com/office/drawing/2014/main" id="{E599CDCB-69CC-4571-2AF8-5AF83C479A97}"/>
                </a:ext>
              </a:extLst>
            </p:cNvPr>
            <p:cNvSpPr txBox="1"/>
            <p:nvPr/>
          </p:nvSpPr>
          <p:spPr>
            <a:xfrm>
              <a:off x="6320057" y="4496017"/>
              <a:ext cx="1616853" cy="415498"/>
            </a:xfrm>
            <a:prstGeom prst="rect">
              <a:avLst/>
            </a:prstGeom>
            <a:noFill/>
          </p:spPr>
          <p:txBody>
            <a:bodyPr wrap="square" rtlCol="0">
              <a:spAutoFit/>
            </a:bodyPr>
            <a:lstStyle/>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AA084640-60D0-28A7-7C08-DC5DF6051BE7}"/>
                </a:ext>
              </a:extLst>
            </p:cNvPr>
            <p:cNvSpPr txBox="1"/>
            <p:nvPr/>
          </p:nvSpPr>
          <p:spPr>
            <a:xfrm>
              <a:off x="6834658" y="3000957"/>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JDK</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a:extLst>
                <a:ext uri="{FF2B5EF4-FFF2-40B4-BE49-F238E27FC236}">
                  <a16:creationId xmlns:a16="http://schemas.microsoft.com/office/drawing/2014/main" id="{6B99EA42-3A15-1B28-88C8-0E53D65BCF2B}"/>
                </a:ext>
              </a:extLst>
            </p:cNvPr>
            <p:cNvSpPr txBox="1"/>
            <p:nvPr/>
          </p:nvSpPr>
          <p:spPr>
            <a:xfrm>
              <a:off x="5989021" y="3274289"/>
              <a:ext cx="2264805" cy="553998"/>
            </a:xfrm>
            <a:prstGeom prst="rect">
              <a:avLst/>
            </a:prstGeom>
            <a:noFill/>
          </p:spPr>
          <p:txBody>
            <a:bodyPr wrap="square" rtlCol="0">
              <a:spAutoFit/>
            </a:bodyPr>
            <a:lstStyle/>
            <a:p>
              <a:pPr algn="ct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Development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b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javac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JShell</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jar,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debugging</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 </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844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7719</TotalTime>
  <Words>7729</Words>
  <Application>Microsoft Office PowerPoint</Application>
  <PresentationFormat>Widescreen</PresentationFormat>
  <Paragraphs>809</Paragraphs>
  <Slides>78</Slides>
  <Notes>78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Stick</vt:lpstr>
      <vt:lpstr>Arial</vt:lpstr>
      <vt:lpstr>Berkshire Swash</vt:lpstr>
      <vt:lpstr>Calibri</vt:lpstr>
      <vt:lpstr>Calibri Light</vt:lpstr>
      <vt:lpstr>Consolas</vt:lpstr>
      <vt:lpstr>gg sans</vt:lpstr>
      <vt:lpstr>Montserrat</vt:lpstr>
      <vt:lpstr>Open Sans</vt:lpstr>
      <vt:lpstr>Source Sans Pro</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SCHWENDER Thomas</cp:lastModifiedBy>
  <cp:revision>489</cp:revision>
  <dcterms:created xsi:type="dcterms:W3CDTF">2023-01-26T08:16:31Z</dcterms:created>
  <dcterms:modified xsi:type="dcterms:W3CDTF">2023-04-15T22:05:00Z</dcterms:modified>
</cp:coreProperties>
</file>